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null)"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7" r:id="rId3"/>
    <p:sldId id="258" r:id="rId4"/>
    <p:sldId id="260" r:id="rId5"/>
    <p:sldId id="259" r:id="rId6"/>
    <p:sldId id="261" r:id="rId7"/>
    <p:sldId id="262" r:id="rId8"/>
    <p:sldId id="263" r:id="rId9"/>
    <p:sldId id="407" r:id="rId10"/>
    <p:sldId id="401" r:id="rId11"/>
    <p:sldId id="432" r:id="rId12"/>
    <p:sldId id="433" r:id="rId13"/>
    <p:sldId id="396" r:id="rId14"/>
    <p:sldId id="426" r:id="rId15"/>
    <p:sldId id="414" r:id="rId16"/>
    <p:sldId id="427" r:id="rId17"/>
    <p:sldId id="429" r:id="rId18"/>
    <p:sldId id="428" r:id="rId19"/>
    <p:sldId id="416" r:id="rId20"/>
    <p:sldId id="434" r:id="rId21"/>
    <p:sldId id="441" r:id="rId22"/>
    <p:sldId id="435" r:id="rId23"/>
    <p:sldId id="442" r:id="rId24"/>
    <p:sldId id="436" r:id="rId25"/>
    <p:sldId id="443" r:id="rId26"/>
    <p:sldId id="437" r:id="rId27"/>
    <p:sldId id="438" r:id="rId28"/>
    <p:sldId id="444" r:id="rId29"/>
    <p:sldId id="439" r:id="rId30"/>
    <p:sldId id="445" r:id="rId31"/>
    <p:sldId id="440" r:id="rId32"/>
    <p:sldId id="446" r:id="rId33"/>
    <p:sldId id="264" r:id="rId34"/>
    <p:sldId id="447" r:id="rId35"/>
    <p:sldId id="267" r:id="rId36"/>
    <p:sldId id="448" r:id="rId37"/>
    <p:sldId id="450" r:id="rId38"/>
    <p:sldId id="451" r:id="rId39"/>
    <p:sldId id="453" r:id="rId40"/>
    <p:sldId id="45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8"/>
    <p:restoredTop sz="94560"/>
  </p:normalViewPr>
  <p:slideViewPr>
    <p:cSldViewPr snapToGrid="0" snapToObjects="1">
      <p:cViewPr varScale="1">
        <p:scale>
          <a:sx n="84" d="100"/>
          <a:sy n="84" d="100"/>
        </p:scale>
        <p:origin x="216"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8E3073-75CF-304E-AA63-BAD61EFD73D8}" type="doc">
      <dgm:prSet loTypeId="urn:microsoft.com/office/officeart/2005/8/layout/process1" loCatId="" qsTypeId="urn:microsoft.com/office/officeart/2005/8/quickstyle/simple4" qsCatId="simple" csTypeId="urn:microsoft.com/office/officeart/2005/8/colors/accent0_3" csCatId="mainScheme" phldr="1"/>
      <dgm:spPr/>
    </dgm:pt>
    <dgm:pt modelId="{CEF972BA-AF30-7746-9B47-1E6D36F1231B}">
      <dgm:prSet phldrT="[Text]"/>
      <dgm:spPr/>
      <dgm:t>
        <a:bodyPr/>
        <a:lstStyle/>
        <a:p>
          <a:r>
            <a:rPr lang="en-US" dirty="0"/>
            <a:t>Find KNN for each cell from high-dim space</a:t>
          </a:r>
        </a:p>
      </dgm:t>
    </dgm:pt>
    <dgm:pt modelId="{17E05999-551B-8941-8B67-D2B090E50F15}" type="parTrans" cxnId="{53966583-651E-E34E-BEB0-D972B7D3F7DC}">
      <dgm:prSet/>
      <dgm:spPr/>
      <dgm:t>
        <a:bodyPr/>
        <a:lstStyle/>
        <a:p>
          <a:endParaRPr lang="en-US"/>
        </a:p>
      </dgm:t>
    </dgm:pt>
    <dgm:pt modelId="{F8800358-077D-6549-A534-DC4EB4EC446F}" type="sibTrans" cxnId="{53966583-651E-E34E-BEB0-D972B7D3F7DC}">
      <dgm:prSet/>
      <dgm:spPr/>
      <dgm:t>
        <a:bodyPr/>
        <a:lstStyle/>
        <a:p>
          <a:endParaRPr lang="en-US"/>
        </a:p>
      </dgm:t>
    </dgm:pt>
    <dgm:pt modelId="{85D5CCCA-B179-E849-9B5C-1574C7CF83B0}">
      <dgm:prSet phldrT="[Text]"/>
      <dgm:spPr/>
      <dgm:t>
        <a:bodyPr/>
        <a:lstStyle/>
        <a:p>
          <a:r>
            <a:rPr lang="en-US" dirty="0"/>
            <a:t>Find KNN for each cell from a 2-D embedding (</a:t>
          </a:r>
          <a:r>
            <a:rPr lang="en-US" dirty="0" err="1"/>
            <a:t>eg</a:t>
          </a:r>
          <a:r>
            <a:rPr lang="en-US" dirty="0"/>
            <a:t> </a:t>
          </a:r>
          <a:r>
            <a:rPr lang="en-US" dirty="0" err="1"/>
            <a:t>tSNE</a:t>
          </a:r>
          <a:r>
            <a:rPr lang="en-US" dirty="0"/>
            <a:t>)</a:t>
          </a:r>
        </a:p>
      </dgm:t>
    </dgm:pt>
    <dgm:pt modelId="{BF81F7B0-94AB-8643-9BBC-6E0231E377A3}" type="parTrans" cxnId="{23ECA726-7ACA-E041-9440-D3D71A5A3409}">
      <dgm:prSet/>
      <dgm:spPr/>
      <dgm:t>
        <a:bodyPr/>
        <a:lstStyle/>
        <a:p>
          <a:endParaRPr lang="en-US"/>
        </a:p>
      </dgm:t>
    </dgm:pt>
    <dgm:pt modelId="{AC015ACB-F9A2-0C47-9BE5-E723B3241538}" type="sibTrans" cxnId="{23ECA726-7ACA-E041-9440-D3D71A5A3409}">
      <dgm:prSet/>
      <dgm:spPr/>
      <dgm:t>
        <a:bodyPr/>
        <a:lstStyle/>
        <a:p>
          <a:endParaRPr lang="en-US"/>
        </a:p>
      </dgm:t>
    </dgm:pt>
    <dgm:pt modelId="{8FB04E3B-3A24-0740-A277-4F243B5BEE3A}">
      <dgm:prSet phldrT="[Text]"/>
      <dgm:spPr/>
      <dgm:t>
        <a:bodyPr/>
        <a:lstStyle/>
        <a:p>
          <a:r>
            <a:rPr lang="en-US" dirty="0"/>
            <a:t>Compare KNN identities from the 2-D embedding and high-dim space </a:t>
          </a:r>
        </a:p>
      </dgm:t>
    </dgm:pt>
    <dgm:pt modelId="{EEC4D0A3-036B-5B40-A344-B5AF2310721D}" type="parTrans" cxnId="{E2BFD593-3D57-7049-9F74-DB178E536370}">
      <dgm:prSet/>
      <dgm:spPr/>
      <dgm:t>
        <a:bodyPr/>
        <a:lstStyle/>
        <a:p>
          <a:endParaRPr lang="en-US"/>
        </a:p>
      </dgm:t>
    </dgm:pt>
    <dgm:pt modelId="{41C79AA0-09B7-804E-8266-D1583D5EC7AA}" type="sibTrans" cxnId="{E2BFD593-3D57-7049-9F74-DB178E536370}">
      <dgm:prSet/>
      <dgm:spPr/>
      <dgm:t>
        <a:bodyPr/>
        <a:lstStyle/>
        <a:p>
          <a:endParaRPr lang="en-US"/>
        </a:p>
      </dgm:t>
    </dgm:pt>
    <dgm:pt modelId="{835F6EF2-27CE-234D-8947-75857DF8DB64}" type="pres">
      <dgm:prSet presAssocID="{D48E3073-75CF-304E-AA63-BAD61EFD73D8}" presName="Name0" presStyleCnt="0">
        <dgm:presLayoutVars>
          <dgm:dir/>
          <dgm:resizeHandles val="exact"/>
        </dgm:presLayoutVars>
      </dgm:prSet>
      <dgm:spPr/>
    </dgm:pt>
    <dgm:pt modelId="{198CD75B-7797-644E-B0ED-EFFFA8EE8919}" type="pres">
      <dgm:prSet presAssocID="{CEF972BA-AF30-7746-9B47-1E6D36F1231B}" presName="node" presStyleLbl="node1" presStyleIdx="0" presStyleCnt="3">
        <dgm:presLayoutVars>
          <dgm:bulletEnabled val="1"/>
        </dgm:presLayoutVars>
      </dgm:prSet>
      <dgm:spPr/>
    </dgm:pt>
    <dgm:pt modelId="{A11368BB-7847-7B4E-B264-819F1FE80930}" type="pres">
      <dgm:prSet presAssocID="{F8800358-077D-6549-A534-DC4EB4EC446F}" presName="sibTrans" presStyleLbl="sibTrans2D1" presStyleIdx="0" presStyleCnt="2"/>
      <dgm:spPr/>
    </dgm:pt>
    <dgm:pt modelId="{BD67DAE9-B87A-8444-8C11-FEFA18858E67}" type="pres">
      <dgm:prSet presAssocID="{F8800358-077D-6549-A534-DC4EB4EC446F}" presName="connectorText" presStyleLbl="sibTrans2D1" presStyleIdx="0" presStyleCnt="2"/>
      <dgm:spPr/>
    </dgm:pt>
    <dgm:pt modelId="{2F5DB74A-CBB9-BF45-BDD0-E4B555658B65}" type="pres">
      <dgm:prSet presAssocID="{85D5CCCA-B179-E849-9B5C-1574C7CF83B0}" presName="node" presStyleLbl="node1" presStyleIdx="1" presStyleCnt="3">
        <dgm:presLayoutVars>
          <dgm:bulletEnabled val="1"/>
        </dgm:presLayoutVars>
      </dgm:prSet>
      <dgm:spPr/>
    </dgm:pt>
    <dgm:pt modelId="{7837B36A-CA80-3740-BBCA-C76CF59BA122}" type="pres">
      <dgm:prSet presAssocID="{AC015ACB-F9A2-0C47-9BE5-E723B3241538}" presName="sibTrans" presStyleLbl="sibTrans2D1" presStyleIdx="1" presStyleCnt="2"/>
      <dgm:spPr/>
    </dgm:pt>
    <dgm:pt modelId="{A19A3D17-7DB0-294B-8D3A-6A0509A85936}" type="pres">
      <dgm:prSet presAssocID="{AC015ACB-F9A2-0C47-9BE5-E723B3241538}" presName="connectorText" presStyleLbl="sibTrans2D1" presStyleIdx="1" presStyleCnt="2"/>
      <dgm:spPr/>
    </dgm:pt>
    <dgm:pt modelId="{F9E7D283-15AE-904E-8A88-FC3F8FAB21BD}" type="pres">
      <dgm:prSet presAssocID="{8FB04E3B-3A24-0740-A277-4F243B5BEE3A}" presName="node" presStyleLbl="node1" presStyleIdx="2" presStyleCnt="3">
        <dgm:presLayoutVars>
          <dgm:bulletEnabled val="1"/>
        </dgm:presLayoutVars>
      </dgm:prSet>
      <dgm:spPr/>
    </dgm:pt>
  </dgm:ptLst>
  <dgm:cxnLst>
    <dgm:cxn modelId="{C438470A-D919-3B48-9E3F-FD3CCD299AA6}" type="presOf" srcId="{F8800358-077D-6549-A534-DC4EB4EC446F}" destId="{A11368BB-7847-7B4E-B264-819F1FE80930}" srcOrd="0" destOrd="0" presId="urn:microsoft.com/office/officeart/2005/8/layout/process1"/>
    <dgm:cxn modelId="{25902B1B-28F9-6B49-8604-EB478D62989C}" type="presOf" srcId="{AC015ACB-F9A2-0C47-9BE5-E723B3241538}" destId="{A19A3D17-7DB0-294B-8D3A-6A0509A85936}" srcOrd="1" destOrd="0" presId="urn:microsoft.com/office/officeart/2005/8/layout/process1"/>
    <dgm:cxn modelId="{23ECA726-7ACA-E041-9440-D3D71A5A3409}" srcId="{D48E3073-75CF-304E-AA63-BAD61EFD73D8}" destId="{85D5CCCA-B179-E849-9B5C-1574C7CF83B0}" srcOrd="1" destOrd="0" parTransId="{BF81F7B0-94AB-8643-9BBC-6E0231E377A3}" sibTransId="{AC015ACB-F9A2-0C47-9BE5-E723B3241538}"/>
    <dgm:cxn modelId="{53966583-651E-E34E-BEB0-D972B7D3F7DC}" srcId="{D48E3073-75CF-304E-AA63-BAD61EFD73D8}" destId="{CEF972BA-AF30-7746-9B47-1E6D36F1231B}" srcOrd="0" destOrd="0" parTransId="{17E05999-551B-8941-8B67-D2B090E50F15}" sibTransId="{F8800358-077D-6549-A534-DC4EB4EC446F}"/>
    <dgm:cxn modelId="{E2BFD593-3D57-7049-9F74-DB178E536370}" srcId="{D48E3073-75CF-304E-AA63-BAD61EFD73D8}" destId="{8FB04E3B-3A24-0740-A277-4F243B5BEE3A}" srcOrd="2" destOrd="0" parTransId="{EEC4D0A3-036B-5B40-A344-B5AF2310721D}" sibTransId="{41C79AA0-09B7-804E-8266-D1583D5EC7AA}"/>
    <dgm:cxn modelId="{1595CF9F-3780-6940-94BC-6823F29F37C7}" type="presOf" srcId="{85D5CCCA-B179-E849-9B5C-1574C7CF83B0}" destId="{2F5DB74A-CBB9-BF45-BDD0-E4B555658B65}" srcOrd="0" destOrd="0" presId="urn:microsoft.com/office/officeart/2005/8/layout/process1"/>
    <dgm:cxn modelId="{82AE9CBB-38CB-ED40-8034-B444D30B9900}" type="presOf" srcId="{D48E3073-75CF-304E-AA63-BAD61EFD73D8}" destId="{835F6EF2-27CE-234D-8947-75857DF8DB64}" srcOrd="0" destOrd="0" presId="urn:microsoft.com/office/officeart/2005/8/layout/process1"/>
    <dgm:cxn modelId="{78D438D7-8690-F143-B1E0-2ECC66A806EF}" type="presOf" srcId="{F8800358-077D-6549-A534-DC4EB4EC446F}" destId="{BD67DAE9-B87A-8444-8C11-FEFA18858E67}" srcOrd="1" destOrd="0" presId="urn:microsoft.com/office/officeart/2005/8/layout/process1"/>
    <dgm:cxn modelId="{058E8CF7-3917-804B-838A-A8B095D06E8E}" type="presOf" srcId="{AC015ACB-F9A2-0C47-9BE5-E723B3241538}" destId="{7837B36A-CA80-3740-BBCA-C76CF59BA122}" srcOrd="0" destOrd="0" presId="urn:microsoft.com/office/officeart/2005/8/layout/process1"/>
    <dgm:cxn modelId="{A6B90BF9-E8C9-3649-B0A8-8749C803B154}" type="presOf" srcId="{8FB04E3B-3A24-0740-A277-4F243B5BEE3A}" destId="{F9E7D283-15AE-904E-8A88-FC3F8FAB21BD}" srcOrd="0" destOrd="0" presId="urn:microsoft.com/office/officeart/2005/8/layout/process1"/>
    <dgm:cxn modelId="{C0603CFE-A26A-4743-A357-ADE3374E047A}" type="presOf" srcId="{CEF972BA-AF30-7746-9B47-1E6D36F1231B}" destId="{198CD75B-7797-644E-B0ED-EFFFA8EE8919}" srcOrd="0" destOrd="0" presId="urn:microsoft.com/office/officeart/2005/8/layout/process1"/>
    <dgm:cxn modelId="{56511BE0-FB6B-2A41-BBFF-933DB5C3BAD8}" type="presParOf" srcId="{835F6EF2-27CE-234D-8947-75857DF8DB64}" destId="{198CD75B-7797-644E-B0ED-EFFFA8EE8919}" srcOrd="0" destOrd="0" presId="urn:microsoft.com/office/officeart/2005/8/layout/process1"/>
    <dgm:cxn modelId="{D64140B3-8B6D-1F45-98D6-85CB5DB8CDE3}" type="presParOf" srcId="{835F6EF2-27CE-234D-8947-75857DF8DB64}" destId="{A11368BB-7847-7B4E-B264-819F1FE80930}" srcOrd="1" destOrd="0" presId="urn:microsoft.com/office/officeart/2005/8/layout/process1"/>
    <dgm:cxn modelId="{DB87799E-B76C-BE42-A34B-0ECACE019EB3}" type="presParOf" srcId="{A11368BB-7847-7B4E-B264-819F1FE80930}" destId="{BD67DAE9-B87A-8444-8C11-FEFA18858E67}" srcOrd="0" destOrd="0" presId="urn:microsoft.com/office/officeart/2005/8/layout/process1"/>
    <dgm:cxn modelId="{6D55465D-0779-1547-A21C-365A711E01CF}" type="presParOf" srcId="{835F6EF2-27CE-234D-8947-75857DF8DB64}" destId="{2F5DB74A-CBB9-BF45-BDD0-E4B555658B65}" srcOrd="2" destOrd="0" presId="urn:microsoft.com/office/officeart/2005/8/layout/process1"/>
    <dgm:cxn modelId="{34B84EBD-2C6B-3446-ABC9-B3B48D1EA84A}" type="presParOf" srcId="{835F6EF2-27CE-234D-8947-75857DF8DB64}" destId="{7837B36A-CA80-3740-BBCA-C76CF59BA122}" srcOrd="3" destOrd="0" presId="urn:microsoft.com/office/officeart/2005/8/layout/process1"/>
    <dgm:cxn modelId="{08084CEC-7827-AB41-8C8C-2CDDBC91FE02}" type="presParOf" srcId="{7837B36A-CA80-3740-BBCA-C76CF59BA122}" destId="{A19A3D17-7DB0-294B-8D3A-6A0509A85936}" srcOrd="0" destOrd="0" presId="urn:microsoft.com/office/officeart/2005/8/layout/process1"/>
    <dgm:cxn modelId="{E3D5F0B8-7F7E-AF4C-865B-4F00D30A00F8}" type="presParOf" srcId="{835F6EF2-27CE-234D-8947-75857DF8DB64}" destId="{F9E7D283-15AE-904E-8A88-FC3F8FAB21BD}"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CD75B-7797-644E-B0ED-EFFFA8EE8919}">
      <dsp:nvSpPr>
        <dsp:cNvPr id="0" name=""/>
        <dsp:cNvSpPr/>
      </dsp:nvSpPr>
      <dsp:spPr>
        <a:xfrm>
          <a:off x="5357" y="1154675"/>
          <a:ext cx="1601390" cy="1754648"/>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Find KNN for each cell from high-dim space</a:t>
          </a:r>
        </a:p>
      </dsp:txBody>
      <dsp:txXfrm>
        <a:off x="52260" y="1201578"/>
        <a:ext cx="1507584" cy="1660842"/>
      </dsp:txXfrm>
    </dsp:sp>
    <dsp:sp modelId="{A11368BB-7847-7B4E-B264-819F1FE80930}">
      <dsp:nvSpPr>
        <dsp:cNvPr id="0" name=""/>
        <dsp:cNvSpPr/>
      </dsp:nvSpPr>
      <dsp:spPr>
        <a:xfrm>
          <a:off x="1766887" y="1833427"/>
          <a:ext cx="339494" cy="397144"/>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66887" y="1912856"/>
        <a:ext cx="237646" cy="238286"/>
      </dsp:txXfrm>
    </dsp:sp>
    <dsp:sp modelId="{2F5DB74A-CBB9-BF45-BDD0-E4B555658B65}">
      <dsp:nvSpPr>
        <dsp:cNvPr id="0" name=""/>
        <dsp:cNvSpPr/>
      </dsp:nvSpPr>
      <dsp:spPr>
        <a:xfrm>
          <a:off x="2247304" y="1154675"/>
          <a:ext cx="1601390" cy="1754648"/>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Find KNN for each cell from a 2-D embedding (</a:t>
          </a:r>
          <a:r>
            <a:rPr lang="en-US" sz="1800" kern="1200" dirty="0" err="1"/>
            <a:t>eg</a:t>
          </a:r>
          <a:r>
            <a:rPr lang="en-US" sz="1800" kern="1200" dirty="0"/>
            <a:t> </a:t>
          </a:r>
          <a:r>
            <a:rPr lang="en-US" sz="1800" kern="1200" dirty="0" err="1"/>
            <a:t>tSNE</a:t>
          </a:r>
          <a:r>
            <a:rPr lang="en-US" sz="1800" kern="1200" dirty="0"/>
            <a:t>)</a:t>
          </a:r>
        </a:p>
      </dsp:txBody>
      <dsp:txXfrm>
        <a:off x="2294207" y="1201578"/>
        <a:ext cx="1507584" cy="1660842"/>
      </dsp:txXfrm>
    </dsp:sp>
    <dsp:sp modelId="{7837B36A-CA80-3740-BBCA-C76CF59BA122}">
      <dsp:nvSpPr>
        <dsp:cNvPr id="0" name=""/>
        <dsp:cNvSpPr/>
      </dsp:nvSpPr>
      <dsp:spPr>
        <a:xfrm>
          <a:off x="4008834" y="1833427"/>
          <a:ext cx="339494" cy="397144"/>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008834" y="1912856"/>
        <a:ext cx="237646" cy="238286"/>
      </dsp:txXfrm>
    </dsp:sp>
    <dsp:sp modelId="{F9E7D283-15AE-904E-8A88-FC3F8FAB21BD}">
      <dsp:nvSpPr>
        <dsp:cNvPr id="0" name=""/>
        <dsp:cNvSpPr/>
      </dsp:nvSpPr>
      <dsp:spPr>
        <a:xfrm>
          <a:off x="4489251" y="1154675"/>
          <a:ext cx="1601390" cy="1754648"/>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Compare KNN identities from the 2-D embedding and high-dim space </a:t>
          </a:r>
        </a:p>
      </dsp:txBody>
      <dsp:txXfrm>
        <a:off x="4536154" y="1201578"/>
        <a:ext cx="1507584" cy="16608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0BB56E-CAD3-2649-9117-282426F34F08}" type="datetimeFigureOut">
              <a:rPr lang="en-US" smtClean="0"/>
              <a:t>6/25/18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EF2358-ED95-CD42-8272-915FEE145BF8}" type="slidenum">
              <a:rPr lang="en-US" smtClean="0"/>
              <a:t>‹#›</a:t>
            </a:fld>
            <a:endParaRPr lang="en-US"/>
          </a:p>
        </p:txBody>
      </p:sp>
    </p:spTree>
    <p:extLst>
      <p:ext uri="{BB962C8B-B14F-4D97-AF65-F5344CB8AC3E}">
        <p14:creationId xmlns:p14="http://schemas.microsoft.com/office/powerpoint/2010/main" val="1078423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t-SNE is a popular algorithm that does this task. It takes otherwise really complicated data, which we would otherwise see as lots of biaxial plots or a really big ugly excel sheet, and turns it into a spatial map where cells that are similar to each other in high dimensional space are near each other in low dimensional space. </a:t>
            </a:r>
          </a:p>
        </p:txBody>
      </p:sp>
      <p:sp>
        <p:nvSpPr>
          <p:cNvPr id="4" name="Slide Number Placeholder 3"/>
          <p:cNvSpPr>
            <a:spLocks noGrp="1"/>
          </p:cNvSpPr>
          <p:nvPr>
            <p:ph type="sldNum" sz="quarter" idx="10"/>
          </p:nvPr>
        </p:nvSpPr>
        <p:spPr/>
        <p:txBody>
          <a:bodyPr/>
          <a:lstStyle/>
          <a:p>
            <a:fld id="{6C648E31-9A55-834A-9FB5-8A05B67E3EA8}" type="slidenum">
              <a:rPr lang="en-US" smtClean="0"/>
              <a:t>8</a:t>
            </a:fld>
            <a:endParaRPr lang="en-US"/>
          </a:p>
        </p:txBody>
      </p:sp>
    </p:spTree>
    <p:extLst>
      <p:ext uri="{BB962C8B-B14F-4D97-AF65-F5344CB8AC3E}">
        <p14:creationId xmlns:p14="http://schemas.microsoft.com/office/powerpoint/2010/main" val="1237826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urgent question because there are a growing number of people out there who are manually gating t-SNE maps, like Evan Newell, or clustering t-SNE maps, like </a:t>
            </a:r>
            <a:r>
              <a:rPr lang="en-US" dirty="0" err="1"/>
              <a:t>Petter</a:t>
            </a:r>
            <a:r>
              <a:rPr lang="en-US" dirty="0"/>
              <a:t> </a:t>
            </a:r>
            <a:r>
              <a:rPr lang="en-US" dirty="0" err="1"/>
              <a:t>Brodin</a:t>
            </a:r>
            <a:r>
              <a:rPr lang="en-US" dirty="0"/>
              <a:t>. Of note, the following slides will not discount any of their work. I have lots of respect for these two groups. Rather, it will provide guidelines for future studies regarding how to see if a t-SNE gate is meaningful. </a:t>
            </a:r>
          </a:p>
        </p:txBody>
      </p:sp>
      <p:sp>
        <p:nvSpPr>
          <p:cNvPr id="4" name="Slide Number Placeholder 3"/>
          <p:cNvSpPr>
            <a:spLocks noGrp="1"/>
          </p:cNvSpPr>
          <p:nvPr>
            <p:ph type="sldNum" sz="quarter" idx="10"/>
          </p:nvPr>
        </p:nvSpPr>
        <p:spPr/>
        <p:txBody>
          <a:bodyPr/>
          <a:lstStyle/>
          <a:p>
            <a:fld id="{6C648E31-9A55-834A-9FB5-8A05B67E3EA8}" type="slidenum">
              <a:rPr lang="en-US" smtClean="0"/>
              <a:t>17</a:t>
            </a:fld>
            <a:endParaRPr lang="en-US"/>
          </a:p>
        </p:txBody>
      </p:sp>
    </p:spTree>
    <p:extLst>
      <p:ext uri="{BB962C8B-B14F-4D97-AF65-F5344CB8AC3E}">
        <p14:creationId xmlns:p14="http://schemas.microsoft.com/office/powerpoint/2010/main" val="3697315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plot I showed you previously is the AVERAGE per-cell KNN similarity between high-dimensional space and t-SNE space. What I’m going to show you now is the t-SNE map colored by ITS OWN fidelity. This allows us to ask if the t-SNE algorithm gives more fidelity to particular regions. The map on the right is a little spoiler alert. </a:t>
            </a:r>
          </a:p>
        </p:txBody>
      </p:sp>
      <p:sp>
        <p:nvSpPr>
          <p:cNvPr id="4" name="Slide Number Placeholder 3"/>
          <p:cNvSpPr>
            <a:spLocks noGrp="1"/>
          </p:cNvSpPr>
          <p:nvPr>
            <p:ph type="sldNum" sz="quarter" idx="10"/>
          </p:nvPr>
        </p:nvSpPr>
        <p:spPr/>
        <p:txBody>
          <a:bodyPr/>
          <a:lstStyle/>
          <a:p>
            <a:fld id="{6C648E31-9A55-834A-9FB5-8A05B67E3EA8}" type="slidenum">
              <a:rPr lang="en-US" smtClean="0"/>
              <a:t>18</a:t>
            </a:fld>
            <a:endParaRPr lang="en-US"/>
          </a:p>
        </p:txBody>
      </p:sp>
    </p:spTree>
    <p:extLst>
      <p:ext uri="{BB962C8B-B14F-4D97-AF65-F5344CB8AC3E}">
        <p14:creationId xmlns:p14="http://schemas.microsoft.com/office/powerpoint/2010/main" val="1051305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see the maps colored by KNN fidelity with increasing sizes of the per-cell nearest neighborhoods. The color is the proportion of shared KNN between 0 and 1. As you can see as we increase the size of the nearest neighborhoods, the fidelity of very particular regions approach 1 much faster than others. The large blob is the CD14 monocytes, defined largely by that marker. Some of these smaller blobs over here are t-SNE subset, defined by several markers. </a:t>
            </a:r>
          </a:p>
          <a:p>
            <a:endParaRPr lang="en-US" dirty="0"/>
          </a:p>
          <a:p>
            <a:r>
              <a:rPr lang="en-US" dirty="0"/>
              <a:t>Now there’s a lot of information here, but together it can tell you how much attention t-SNE paid to the fidelity of particular regions. It means that breaking this CD14 population into more than one gate is probably meaningless, whereas gating these small regions of high fidelity are probably biologically meaningful. If you’re clustering a t-SNE map, these images can give you an idea of what clusters should be merged and how many clusters you should have. </a:t>
            </a:r>
          </a:p>
          <a:p>
            <a:endParaRPr lang="en-US" dirty="0"/>
          </a:p>
          <a:p>
            <a:r>
              <a:rPr lang="en-US" dirty="0"/>
              <a:t>The disclaimer here is that I’m not a fan of gating and clustering the t-SNE map. But plenty of people are, and visuals like this should be your guide accordingly. </a:t>
            </a:r>
          </a:p>
        </p:txBody>
      </p:sp>
      <p:sp>
        <p:nvSpPr>
          <p:cNvPr id="4" name="Slide Number Placeholder 3"/>
          <p:cNvSpPr>
            <a:spLocks noGrp="1"/>
          </p:cNvSpPr>
          <p:nvPr>
            <p:ph type="sldNum" sz="quarter" idx="10"/>
          </p:nvPr>
        </p:nvSpPr>
        <p:spPr/>
        <p:txBody>
          <a:bodyPr/>
          <a:lstStyle/>
          <a:p>
            <a:fld id="{6C648E31-9A55-834A-9FB5-8A05B67E3EA8}" type="slidenum">
              <a:rPr lang="en-US" smtClean="0"/>
              <a:t>19</a:t>
            </a:fld>
            <a:endParaRPr lang="en-US"/>
          </a:p>
        </p:txBody>
      </p:sp>
    </p:spTree>
    <p:extLst>
      <p:ext uri="{BB962C8B-B14F-4D97-AF65-F5344CB8AC3E}">
        <p14:creationId xmlns:p14="http://schemas.microsoft.com/office/powerpoint/2010/main" val="2577214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here are my acknowledgements, with especially a huge thanks to Henrik for helping me make the big transition from the USA to Germany. It’s been a long road, but it has REALLY been worth it. </a:t>
            </a:r>
          </a:p>
        </p:txBody>
      </p:sp>
      <p:sp>
        <p:nvSpPr>
          <p:cNvPr id="4" name="Slide Number Placeholder 3"/>
          <p:cNvSpPr>
            <a:spLocks noGrp="1"/>
          </p:cNvSpPr>
          <p:nvPr>
            <p:ph type="sldNum" sz="quarter" idx="10"/>
          </p:nvPr>
        </p:nvSpPr>
        <p:spPr/>
        <p:txBody>
          <a:bodyPr/>
          <a:lstStyle/>
          <a:p>
            <a:fld id="{C6B3B920-B36C-5144-AA06-02B5399381D9}" type="slidenum">
              <a:rPr lang="en-US" smtClean="0"/>
              <a:t>40</a:t>
            </a:fld>
            <a:endParaRPr lang="en-US"/>
          </a:p>
        </p:txBody>
      </p:sp>
    </p:spTree>
    <p:extLst>
      <p:ext uri="{BB962C8B-B14F-4D97-AF65-F5344CB8AC3E}">
        <p14:creationId xmlns:p14="http://schemas.microsoft.com/office/powerpoint/2010/main" val="867708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t-SNE was applied to mass cytometry in 2013 by El-ad David Amir, where the name was changed to </a:t>
            </a:r>
            <a:r>
              <a:rPr lang="en-US" dirty="0" err="1"/>
              <a:t>viSNE</a:t>
            </a:r>
            <a:r>
              <a:rPr lang="en-US" dirty="0"/>
              <a:t>….but it’s just t-SNE. Now El-ad is a friend of mine. What I can tell you is that it wasn’t him who insisted on the name change, it was Dana </a:t>
            </a:r>
            <a:r>
              <a:rPr lang="en-US" dirty="0" err="1"/>
              <a:t>Pe’er</a:t>
            </a:r>
            <a:r>
              <a:rPr lang="en-US" dirty="0"/>
              <a:t>. Regardless, I have lots of respect to both of them for having the acumen to connect t-SNE to </a:t>
            </a:r>
            <a:r>
              <a:rPr lang="en-US" dirty="0" err="1"/>
              <a:t>CyTOF</a:t>
            </a:r>
            <a:r>
              <a:rPr lang="en-US" dirty="0"/>
              <a:t>. It has since taken off in both </a:t>
            </a:r>
            <a:r>
              <a:rPr lang="en-US" dirty="0" err="1"/>
              <a:t>CyTOF</a:t>
            </a:r>
            <a:r>
              <a:rPr lang="en-US" dirty="0"/>
              <a:t> analysis and some of the more recent methods, like single cell sequencing. </a:t>
            </a:r>
          </a:p>
        </p:txBody>
      </p:sp>
      <p:sp>
        <p:nvSpPr>
          <p:cNvPr id="4" name="Slide Number Placeholder 3"/>
          <p:cNvSpPr>
            <a:spLocks noGrp="1"/>
          </p:cNvSpPr>
          <p:nvPr>
            <p:ph type="sldNum" sz="quarter" idx="10"/>
          </p:nvPr>
        </p:nvSpPr>
        <p:spPr/>
        <p:txBody>
          <a:bodyPr/>
          <a:lstStyle/>
          <a:p>
            <a:fld id="{6C648E31-9A55-834A-9FB5-8A05B67E3EA8}" type="slidenum">
              <a:rPr lang="en-US" smtClean="0"/>
              <a:t>9</a:t>
            </a:fld>
            <a:endParaRPr lang="en-US"/>
          </a:p>
        </p:txBody>
      </p:sp>
    </p:spTree>
    <p:extLst>
      <p:ext uri="{BB962C8B-B14F-4D97-AF65-F5344CB8AC3E}">
        <p14:creationId xmlns:p14="http://schemas.microsoft.com/office/powerpoint/2010/main" val="4018805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two main uses of t-SNE that I’m going to go over. The first is the way it’s used in AG-Mei, as a visualization tool. You can make nice summaries of complicated results through these maps if you know what you’re doing. </a:t>
            </a:r>
          </a:p>
          <a:p>
            <a:endParaRPr lang="en-US" dirty="0"/>
          </a:p>
          <a:p>
            <a:r>
              <a:rPr lang="en-US" dirty="0"/>
              <a:t>The second is actually part of the data analysis pipeline. In particular gating and clustering the t-SNE map. This has generated a lot of debate, so it needs to be addressed in a data-driven manner. </a:t>
            </a:r>
          </a:p>
        </p:txBody>
      </p:sp>
      <p:sp>
        <p:nvSpPr>
          <p:cNvPr id="4" name="Slide Number Placeholder 3"/>
          <p:cNvSpPr>
            <a:spLocks noGrp="1"/>
          </p:cNvSpPr>
          <p:nvPr>
            <p:ph type="sldNum" sz="quarter" idx="10"/>
          </p:nvPr>
        </p:nvSpPr>
        <p:spPr/>
        <p:txBody>
          <a:bodyPr/>
          <a:lstStyle/>
          <a:p>
            <a:fld id="{6C648E31-9A55-834A-9FB5-8A05B67E3EA8}" type="slidenum">
              <a:rPr lang="en-US" smtClean="0"/>
              <a:t>10</a:t>
            </a:fld>
            <a:endParaRPr lang="en-US"/>
          </a:p>
        </p:txBody>
      </p:sp>
    </p:spTree>
    <p:extLst>
      <p:ext uri="{BB962C8B-B14F-4D97-AF65-F5344CB8AC3E}">
        <p14:creationId xmlns:p14="http://schemas.microsoft.com/office/powerpoint/2010/main" val="3698331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topic that has only recently been addressed by a single paper in pre-print at </a:t>
            </a:r>
            <a:r>
              <a:rPr lang="en-US" dirty="0" err="1"/>
              <a:t>BioRxiv</a:t>
            </a:r>
            <a:r>
              <a:rPr lang="en-US" dirty="0"/>
              <a:t>, where the authors developed a fidelity score that looks at how manual gates group on a low-dimensional embedding, generated by one of multiple algorithms. It shows t-SNE leads the way at least in terms of this score. However, the community right now is trying to move away from manual gate-related measures because of the human bias associated with this. </a:t>
            </a:r>
          </a:p>
        </p:txBody>
      </p:sp>
      <p:sp>
        <p:nvSpPr>
          <p:cNvPr id="4" name="Slide Number Placeholder 3"/>
          <p:cNvSpPr>
            <a:spLocks noGrp="1"/>
          </p:cNvSpPr>
          <p:nvPr>
            <p:ph type="sldNum" sz="quarter" idx="10"/>
          </p:nvPr>
        </p:nvSpPr>
        <p:spPr/>
        <p:txBody>
          <a:bodyPr/>
          <a:lstStyle/>
          <a:p>
            <a:fld id="{6C648E31-9A55-834A-9FB5-8A05B67E3EA8}" type="slidenum">
              <a:rPr lang="en-US" smtClean="0"/>
              <a:t>11</a:t>
            </a:fld>
            <a:endParaRPr lang="en-US"/>
          </a:p>
        </p:txBody>
      </p:sp>
    </p:spTree>
    <p:extLst>
      <p:ext uri="{BB962C8B-B14F-4D97-AF65-F5344CB8AC3E}">
        <p14:creationId xmlns:p14="http://schemas.microsoft.com/office/powerpoint/2010/main" val="39332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wanted to develop a way to look at t-SNE fidelity without manual gates, and I wanted it to be intuitive. I wanted to deep dive into t-SNE, and I wanted a software pipeline I could run new low-d embeddings methods through as they come out. Be it t-SNE variances (like h-SNE) or completely different methods. </a:t>
            </a:r>
          </a:p>
        </p:txBody>
      </p:sp>
      <p:sp>
        <p:nvSpPr>
          <p:cNvPr id="4" name="Slide Number Placeholder 3"/>
          <p:cNvSpPr>
            <a:spLocks noGrp="1"/>
          </p:cNvSpPr>
          <p:nvPr>
            <p:ph type="sldNum" sz="quarter" idx="10"/>
          </p:nvPr>
        </p:nvSpPr>
        <p:spPr/>
        <p:txBody>
          <a:bodyPr/>
          <a:lstStyle/>
          <a:p>
            <a:fld id="{6C648E31-9A55-834A-9FB5-8A05B67E3EA8}" type="slidenum">
              <a:rPr lang="en-US" smtClean="0"/>
              <a:t>12</a:t>
            </a:fld>
            <a:endParaRPr lang="en-US"/>
          </a:p>
        </p:txBody>
      </p:sp>
    </p:spTree>
    <p:extLst>
      <p:ext uri="{BB962C8B-B14F-4D97-AF65-F5344CB8AC3E}">
        <p14:creationId xmlns:p14="http://schemas.microsoft.com/office/powerpoint/2010/main" val="318115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decided simply to look at each cell’s nearest neighborhood in the high dimensional space, and see if its neighborhood on the t-SNE map is the same. Now, if only there was a publicly available peer reviewed software pipeline that would make the relevant data processing and nearest neighborhood analysis simple and </a:t>
            </a:r>
            <a:r>
              <a:rPr lang="en-US" dirty="0" err="1"/>
              <a:t>efficent</a:t>
            </a:r>
            <a:r>
              <a:rPr lang="en-US" dirty="0"/>
              <a:t>…</a:t>
            </a:r>
          </a:p>
          <a:p>
            <a:endParaRPr lang="en-US" dirty="0"/>
          </a:p>
        </p:txBody>
      </p:sp>
      <p:sp>
        <p:nvSpPr>
          <p:cNvPr id="4" name="Slide Number Placeholder 3"/>
          <p:cNvSpPr>
            <a:spLocks noGrp="1"/>
          </p:cNvSpPr>
          <p:nvPr>
            <p:ph type="sldNum" sz="quarter" idx="10"/>
          </p:nvPr>
        </p:nvSpPr>
        <p:spPr/>
        <p:txBody>
          <a:bodyPr/>
          <a:lstStyle/>
          <a:p>
            <a:fld id="{C6B3B920-B36C-5144-AA06-02B5399381D9}" type="slidenum">
              <a:rPr lang="en-US" smtClean="0"/>
              <a:t>13</a:t>
            </a:fld>
            <a:endParaRPr lang="en-US"/>
          </a:p>
        </p:txBody>
      </p:sp>
    </p:spTree>
    <p:extLst>
      <p:ext uri="{BB962C8B-B14F-4D97-AF65-F5344CB8AC3E}">
        <p14:creationId xmlns:p14="http://schemas.microsoft.com/office/powerpoint/2010/main" val="1156181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just aims to show you that t-SNE wasn’t the first dimension reduction algorithm. There are older ones. Principal Components Analysis is shown below. I’m not going to get into how it works and what the costs and benefits are, but I hope you can see just by this visualization why the </a:t>
            </a:r>
            <a:r>
              <a:rPr lang="en-US" dirty="0" err="1"/>
              <a:t>CyTOF</a:t>
            </a:r>
            <a:r>
              <a:rPr lang="en-US" dirty="0"/>
              <a:t> community is using t-SNE rather than PCA for its dimension reduction visualizations. </a:t>
            </a:r>
          </a:p>
          <a:p>
            <a:endParaRPr lang="en-US" dirty="0"/>
          </a:p>
          <a:p>
            <a:r>
              <a:rPr lang="en-US" dirty="0"/>
              <a:t>Now pause for a minute and ask yourself on average what percent of a cell’s nearest neighbors, of, say size 20 in high-dimensional space, are shared in t-SNE space. </a:t>
            </a:r>
          </a:p>
        </p:txBody>
      </p:sp>
      <p:sp>
        <p:nvSpPr>
          <p:cNvPr id="4" name="Slide Number Placeholder 3"/>
          <p:cNvSpPr>
            <a:spLocks noGrp="1"/>
          </p:cNvSpPr>
          <p:nvPr>
            <p:ph type="sldNum" sz="quarter" idx="10"/>
          </p:nvPr>
        </p:nvSpPr>
        <p:spPr/>
        <p:txBody>
          <a:bodyPr/>
          <a:lstStyle/>
          <a:p>
            <a:fld id="{6C648E31-9A55-834A-9FB5-8A05B67E3EA8}" type="slidenum">
              <a:rPr lang="en-US" smtClean="0"/>
              <a:t>14</a:t>
            </a:fld>
            <a:endParaRPr lang="en-US"/>
          </a:p>
        </p:txBody>
      </p:sp>
    </p:spTree>
    <p:extLst>
      <p:ext uri="{BB962C8B-B14F-4D97-AF65-F5344CB8AC3E}">
        <p14:creationId xmlns:p14="http://schemas.microsoft.com/office/powerpoint/2010/main" val="4105138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not that much. You can see in a 10,000 cell dataset that for 5 nearest neighbors you’re a little over a quarter, and for 100 you’re a little over a third. What I also show is that dimension reduction strategies at least between t-SNE and PCA suggests a trade-off between preserving local structure and preserving global structure. </a:t>
            </a:r>
          </a:p>
          <a:p>
            <a:endParaRPr lang="en-US" dirty="0"/>
          </a:p>
          <a:p>
            <a:r>
              <a:rPr lang="en-US" dirty="0"/>
              <a:t>So we just learned that t-SNE is far from perfect. But what does this mean from a practical standpoint. </a:t>
            </a:r>
          </a:p>
        </p:txBody>
      </p:sp>
      <p:sp>
        <p:nvSpPr>
          <p:cNvPr id="4" name="Slide Number Placeholder 3"/>
          <p:cNvSpPr>
            <a:spLocks noGrp="1"/>
          </p:cNvSpPr>
          <p:nvPr>
            <p:ph type="sldNum" sz="quarter" idx="10"/>
          </p:nvPr>
        </p:nvSpPr>
        <p:spPr/>
        <p:txBody>
          <a:bodyPr/>
          <a:lstStyle/>
          <a:p>
            <a:fld id="{6C648E31-9A55-834A-9FB5-8A05B67E3EA8}" type="slidenum">
              <a:rPr lang="en-US" smtClean="0"/>
              <a:t>15</a:t>
            </a:fld>
            <a:endParaRPr lang="en-US"/>
          </a:p>
        </p:txBody>
      </p:sp>
    </p:spTree>
    <p:extLst>
      <p:ext uri="{BB962C8B-B14F-4D97-AF65-F5344CB8AC3E}">
        <p14:creationId xmlns:p14="http://schemas.microsoft.com/office/powerpoint/2010/main" val="487594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still don’t know is if we gate or cluster a t-SNE map, what gates are actually meaningful given that t-SNE is far from perfect in preserving local structure? </a:t>
            </a:r>
          </a:p>
        </p:txBody>
      </p:sp>
      <p:sp>
        <p:nvSpPr>
          <p:cNvPr id="4" name="Slide Number Placeholder 3"/>
          <p:cNvSpPr>
            <a:spLocks noGrp="1"/>
          </p:cNvSpPr>
          <p:nvPr>
            <p:ph type="sldNum" sz="quarter" idx="10"/>
          </p:nvPr>
        </p:nvSpPr>
        <p:spPr/>
        <p:txBody>
          <a:bodyPr/>
          <a:lstStyle/>
          <a:p>
            <a:fld id="{6C648E31-9A55-834A-9FB5-8A05B67E3EA8}" type="slidenum">
              <a:rPr lang="en-US" smtClean="0"/>
              <a:t>16</a:t>
            </a:fld>
            <a:endParaRPr lang="en-US"/>
          </a:p>
        </p:txBody>
      </p:sp>
    </p:spTree>
    <p:extLst>
      <p:ext uri="{BB962C8B-B14F-4D97-AF65-F5344CB8AC3E}">
        <p14:creationId xmlns:p14="http://schemas.microsoft.com/office/powerpoint/2010/main" val="731222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E94D5-99F0-1F43-A9FF-CE1FCFB4EB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2CFBD6-0E9E-B647-966F-A218102ADC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8D3197-D2A5-9048-96DE-6327E5A62D40}"/>
              </a:ext>
            </a:extLst>
          </p:cNvPr>
          <p:cNvSpPr>
            <a:spLocks noGrp="1"/>
          </p:cNvSpPr>
          <p:nvPr>
            <p:ph type="dt" sz="half" idx="10"/>
          </p:nvPr>
        </p:nvSpPr>
        <p:spPr/>
        <p:txBody>
          <a:bodyPr/>
          <a:lstStyle/>
          <a:p>
            <a:fld id="{C83B0165-8500-0C4B-B2BB-56A33828967E}" type="datetimeFigureOut">
              <a:rPr lang="en-US" smtClean="0"/>
              <a:t>6/25/18</a:t>
            </a:fld>
            <a:endParaRPr lang="en-US"/>
          </a:p>
        </p:txBody>
      </p:sp>
      <p:sp>
        <p:nvSpPr>
          <p:cNvPr id="5" name="Footer Placeholder 4">
            <a:extLst>
              <a:ext uri="{FF2B5EF4-FFF2-40B4-BE49-F238E27FC236}">
                <a16:creationId xmlns:a16="http://schemas.microsoft.com/office/drawing/2014/main" id="{E2AD6B26-54A0-BA4A-865F-26AC985AE5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B3F3F1-4A6C-A34C-A134-546B890B61AD}"/>
              </a:ext>
            </a:extLst>
          </p:cNvPr>
          <p:cNvSpPr>
            <a:spLocks noGrp="1"/>
          </p:cNvSpPr>
          <p:nvPr>
            <p:ph type="sldNum" sz="quarter" idx="12"/>
          </p:nvPr>
        </p:nvSpPr>
        <p:spPr/>
        <p:txBody>
          <a:bodyPr/>
          <a:lstStyle/>
          <a:p>
            <a:fld id="{51D31067-F98C-4140-84FA-4C19CC996E1C}" type="slidenum">
              <a:rPr lang="en-US" smtClean="0"/>
              <a:t>‹#›</a:t>
            </a:fld>
            <a:endParaRPr lang="en-US"/>
          </a:p>
        </p:txBody>
      </p:sp>
    </p:spTree>
    <p:extLst>
      <p:ext uri="{BB962C8B-B14F-4D97-AF65-F5344CB8AC3E}">
        <p14:creationId xmlns:p14="http://schemas.microsoft.com/office/powerpoint/2010/main" val="2197650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9BB9A-72BE-E742-9AD6-5419EA3DF6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DB8B51-FA38-1945-BCD9-AD62A328E37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653A5-0967-F247-A849-66A7090968EE}"/>
              </a:ext>
            </a:extLst>
          </p:cNvPr>
          <p:cNvSpPr>
            <a:spLocks noGrp="1"/>
          </p:cNvSpPr>
          <p:nvPr>
            <p:ph type="dt" sz="half" idx="10"/>
          </p:nvPr>
        </p:nvSpPr>
        <p:spPr/>
        <p:txBody>
          <a:bodyPr/>
          <a:lstStyle/>
          <a:p>
            <a:fld id="{C83B0165-8500-0C4B-B2BB-56A33828967E}" type="datetimeFigureOut">
              <a:rPr lang="en-US" smtClean="0"/>
              <a:t>6/25/18</a:t>
            </a:fld>
            <a:endParaRPr lang="en-US"/>
          </a:p>
        </p:txBody>
      </p:sp>
      <p:sp>
        <p:nvSpPr>
          <p:cNvPr id="5" name="Footer Placeholder 4">
            <a:extLst>
              <a:ext uri="{FF2B5EF4-FFF2-40B4-BE49-F238E27FC236}">
                <a16:creationId xmlns:a16="http://schemas.microsoft.com/office/drawing/2014/main" id="{DFC9F92E-ADEA-F74F-A997-A10AAB56C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402341-0CAF-DE44-84B2-B764980EE2AE}"/>
              </a:ext>
            </a:extLst>
          </p:cNvPr>
          <p:cNvSpPr>
            <a:spLocks noGrp="1"/>
          </p:cNvSpPr>
          <p:nvPr>
            <p:ph type="sldNum" sz="quarter" idx="12"/>
          </p:nvPr>
        </p:nvSpPr>
        <p:spPr/>
        <p:txBody>
          <a:bodyPr/>
          <a:lstStyle/>
          <a:p>
            <a:fld id="{51D31067-F98C-4140-84FA-4C19CC996E1C}" type="slidenum">
              <a:rPr lang="en-US" smtClean="0"/>
              <a:t>‹#›</a:t>
            </a:fld>
            <a:endParaRPr lang="en-US"/>
          </a:p>
        </p:txBody>
      </p:sp>
    </p:spTree>
    <p:extLst>
      <p:ext uri="{BB962C8B-B14F-4D97-AF65-F5344CB8AC3E}">
        <p14:creationId xmlns:p14="http://schemas.microsoft.com/office/powerpoint/2010/main" val="657231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FD4732-6D4F-A34E-B67E-A53B840903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64B269-C751-CF44-9C64-A239C89B9BB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3F9FB-5EB9-F341-8C57-859A89ABACE3}"/>
              </a:ext>
            </a:extLst>
          </p:cNvPr>
          <p:cNvSpPr>
            <a:spLocks noGrp="1"/>
          </p:cNvSpPr>
          <p:nvPr>
            <p:ph type="dt" sz="half" idx="10"/>
          </p:nvPr>
        </p:nvSpPr>
        <p:spPr/>
        <p:txBody>
          <a:bodyPr/>
          <a:lstStyle/>
          <a:p>
            <a:fld id="{C83B0165-8500-0C4B-B2BB-56A33828967E}" type="datetimeFigureOut">
              <a:rPr lang="en-US" smtClean="0"/>
              <a:t>6/25/18</a:t>
            </a:fld>
            <a:endParaRPr lang="en-US"/>
          </a:p>
        </p:txBody>
      </p:sp>
      <p:sp>
        <p:nvSpPr>
          <p:cNvPr id="5" name="Footer Placeholder 4">
            <a:extLst>
              <a:ext uri="{FF2B5EF4-FFF2-40B4-BE49-F238E27FC236}">
                <a16:creationId xmlns:a16="http://schemas.microsoft.com/office/drawing/2014/main" id="{2219662D-C082-7047-9854-52266D4042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7878E5-9CF4-494B-A52C-FDD757772875}"/>
              </a:ext>
            </a:extLst>
          </p:cNvPr>
          <p:cNvSpPr>
            <a:spLocks noGrp="1"/>
          </p:cNvSpPr>
          <p:nvPr>
            <p:ph type="sldNum" sz="quarter" idx="12"/>
          </p:nvPr>
        </p:nvSpPr>
        <p:spPr/>
        <p:txBody>
          <a:bodyPr/>
          <a:lstStyle/>
          <a:p>
            <a:fld id="{51D31067-F98C-4140-84FA-4C19CC996E1C}" type="slidenum">
              <a:rPr lang="en-US" smtClean="0"/>
              <a:t>‹#›</a:t>
            </a:fld>
            <a:endParaRPr lang="en-US"/>
          </a:p>
        </p:txBody>
      </p:sp>
    </p:spTree>
    <p:extLst>
      <p:ext uri="{BB962C8B-B14F-4D97-AF65-F5344CB8AC3E}">
        <p14:creationId xmlns:p14="http://schemas.microsoft.com/office/powerpoint/2010/main" val="3521325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559EC-FCDB-F643-B803-DA31D6C8D9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A5A0C3-4E67-ED4B-98A0-DD3DCF6228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CDFC5D-253A-384F-9F9B-428A7BF698A2}"/>
              </a:ext>
            </a:extLst>
          </p:cNvPr>
          <p:cNvSpPr>
            <a:spLocks noGrp="1"/>
          </p:cNvSpPr>
          <p:nvPr>
            <p:ph type="dt" sz="half" idx="10"/>
          </p:nvPr>
        </p:nvSpPr>
        <p:spPr/>
        <p:txBody>
          <a:bodyPr/>
          <a:lstStyle/>
          <a:p>
            <a:fld id="{C83B0165-8500-0C4B-B2BB-56A33828967E}" type="datetimeFigureOut">
              <a:rPr lang="en-US" smtClean="0"/>
              <a:t>6/25/18</a:t>
            </a:fld>
            <a:endParaRPr lang="en-US"/>
          </a:p>
        </p:txBody>
      </p:sp>
      <p:sp>
        <p:nvSpPr>
          <p:cNvPr id="5" name="Footer Placeholder 4">
            <a:extLst>
              <a:ext uri="{FF2B5EF4-FFF2-40B4-BE49-F238E27FC236}">
                <a16:creationId xmlns:a16="http://schemas.microsoft.com/office/drawing/2014/main" id="{EE822791-339C-D440-A9A9-8311369B8A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96F388-8A71-7D4F-82C5-F7F33DFD518A}"/>
              </a:ext>
            </a:extLst>
          </p:cNvPr>
          <p:cNvSpPr>
            <a:spLocks noGrp="1"/>
          </p:cNvSpPr>
          <p:nvPr>
            <p:ph type="sldNum" sz="quarter" idx="12"/>
          </p:nvPr>
        </p:nvSpPr>
        <p:spPr/>
        <p:txBody>
          <a:bodyPr/>
          <a:lstStyle/>
          <a:p>
            <a:fld id="{51D31067-F98C-4140-84FA-4C19CC996E1C}" type="slidenum">
              <a:rPr lang="en-US" smtClean="0"/>
              <a:t>‹#›</a:t>
            </a:fld>
            <a:endParaRPr lang="en-US"/>
          </a:p>
        </p:txBody>
      </p:sp>
    </p:spTree>
    <p:extLst>
      <p:ext uri="{BB962C8B-B14F-4D97-AF65-F5344CB8AC3E}">
        <p14:creationId xmlns:p14="http://schemas.microsoft.com/office/powerpoint/2010/main" val="679580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2723A-B69C-8F4B-8DEE-0D533AE4C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209FDC-6EED-CD48-B0D3-2977E65CB9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B8C47C4-141D-BB41-B709-08A604B3EB16}"/>
              </a:ext>
            </a:extLst>
          </p:cNvPr>
          <p:cNvSpPr>
            <a:spLocks noGrp="1"/>
          </p:cNvSpPr>
          <p:nvPr>
            <p:ph type="dt" sz="half" idx="10"/>
          </p:nvPr>
        </p:nvSpPr>
        <p:spPr/>
        <p:txBody>
          <a:bodyPr/>
          <a:lstStyle/>
          <a:p>
            <a:fld id="{C83B0165-8500-0C4B-B2BB-56A33828967E}" type="datetimeFigureOut">
              <a:rPr lang="en-US" smtClean="0"/>
              <a:t>6/25/18</a:t>
            </a:fld>
            <a:endParaRPr lang="en-US"/>
          </a:p>
        </p:txBody>
      </p:sp>
      <p:sp>
        <p:nvSpPr>
          <p:cNvPr id="5" name="Footer Placeholder 4">
            <a:extLst>
              <a:ext uri="{FF2B5EF4-FFF2-40B4-BE49-F238E27FC236}">
                <a16:creationId xmlns:a16="http://schemas.microsoft.com/office/drawing/2014/main" id="{D05B77B4-1374-5F42-87BC-B3108237EE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91FB4-7917-3949-8E95-3E684185DC51}"/>
              </a:ext>
            </a:extLst>
          </p:cNvPr>
          <p:cNvSpPr>
            <a:spLocks noGrp="1"/>
          </p:cNvSpPr>
          <p:nvPr>
            <p:ph type="sldNum" sz="quarter" idx="12"/>
          </p:nvPr>
        </p:nvSpPr>
        <p:spPr/>
        <p:txBody>
          <a:bodyPr/>
          <a:lstStyle/>
          <a:p>
            <a:fld id="{51D31067-F98C-4140-84FA-4C19CC996E1C}" type="slidenum">
              <a:rPr lang="en-US" smtClean="0"/>
              <a:t>‹#›</a:t>
            </a:fld>
            <a:endParaRPr lang="en-US"/>
          </a:p>
        </p:txBody>
      </p:sp>
    </p:spTree>
    <p:extLst>
      <p:ext uri="{BB962C8B-B14F-4D97-AF65-F5344CB8AC3E}">
        <p14:creationId xmlns:p14="http://schemas.microsoft.com/office/powerpoint/2010/main" val="2253481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B0C8A-8988-6F46-AC05-D04A55041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12FEC6-AFC7-FA49-B5C4-39D6EED6FE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2F600-44AC-8E40-B3B5-CFF4CE5B3E4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BF257E-7E0E-B441-857B-06978C0D80EF}"/>
              </a:ext>
            </a:extLst>
          </p:cNvPr>
          <p:cNvSpPr>
            <a:spLocks noGrp="1"/>
          </p:cNvSpPr>
          <p:nvPr>
            <p:ph type="dt" sz="half" idx="10"/>
          </p:nvPr>
        </p:nvSpPr>
        <p:spPr/>
        <p:txBody>
          <a:bodyPr/>
          <a:lstStyle/>
          <a:p>
            <a:fld id="{C83B0165-8500-0C4B-B2BB-56A33828967E}" type="datetimeFigureOut">
              <a:rPr lang="en-US" smtClean="0"/>
              <a:t>6/25/18</a:t>
            </a:fld>
            <a:endParaRPr lang="en-US"/>
          </a:p>
        </p:txBody>
      </p:sp>
      <p:sp>
        <p:nvSpPr>
          <p:cNvPr id="6" name="Footer Placeholder 5">
            <a:extLst>
              <a:ext uri="{FF2B5EF4-FFF2-40B4-BE49-F238E27FC236}">
                <a16:creationId xmlns:a16="http://schemas.microsoft.com/office/drawing/2014/main" id="{1FF1CAD1-DF04-9C47-AA25-36E73D572C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3F2381-93AB-C74F-A8F4-DC9DBCE92177}"/>
              </a:ext>
            </a:extLst>
          </p:cNvPr>
          <p:cNvSpPr>
            <a:spLocks noGrp="1"/>
          </p:cNvSpPr>
          <p:nvPr>
            <p:ph type="sldNum" sz="quarter" idx="12"/>
          </p:nvPr>
        </p:nvSpPr>
        <p:spPr/>
        <p:txBody>
          <a:bodyPr/>
          <a:lstStyle/>
          <a:p>
            <a:fld id="{51D31067-F98C-4140-84FA-4C19CC996E1C}" type="slidenum">
              <a:rPr lang="en-US" smtClean="0"/>
              <a:t>‹#›</a:t>
            </a:fld>
            <a:endParaRPr lang="en-US"/>
          </a:p>
        </p:txBody>
      </p:sp>
    </p:spTree>
    <p:extLst>
      <p:ext uri="{BB962C8B-B14F-4D97-AF65-F5344CB8AC3E}">
        <p14:creationId xmlns:p14="http://schemas.microsoft.com/office/powerpoint/2010/main" val="2892606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6787A-613F-4041-9407-6A5ECDA5E9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707F7A-F0BF-5143-839C-545EA496A6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ED8A366-8E3A-CA48-ADE3-C0240E69DD5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B0DFA4-360B-3D46-BBC7-22E14DFFB4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D26FA0C-206A-F544-BDDE-096DAC72E21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080610-7929-374B-8EEA-1C4383DE6D67}"/>
              </a:ext>
            </a:extLst>
          </p:cNvPr>
          <p:cNvSpPr>
            <a:spLocks noGrp="1"/>
          </p:cNvSpPr>
          <p:nvPr>
            <p:ph type="dt" sz="half" idx="10"/>
          </p:nvPr>
        </p:nvSpPr>
        <p:spPr/>
        <p:txBody>
          <a:bodyPr/>
          <a:lstStyle/>
          <a:p>
            <a:fld id="{C83B0165-8500-0C4B-B2BB-56A33828967E}" type="datetimeFigureOut">
              <a:rPr lang="en-US" smtClean="0"/>
              <a:t>6/25/18</a:t>
            </a:fld>
            <a:endParaRPr lang="en-US"/>
          </a:p>
        </p:txBody>
      </p:sp>
      <p:sp>
        <p:nvSpPr>
          <p:cNvPr id="8" name="Footer Placeholder 7">
            <a:extLst>
              <a:ext uri="{FF2B5EF4-FFF2-40B4-BE49-F238E27FC236}">
                <a16:creationId xmlns:a16="http://schemas.microsoft.com/office/drawing/2014/main" id="{B26A1F50-FB60-824F-A942-76620AD0C0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42A923-227D-6246-BB69-488916EFE11A}"/>
              </a:ext>
            </a:extLst>
          </p:cNvPr>
          <p:cNvSpPr>
            <a:spLocks noGrp="1"/>
          </p:cNvSpPr>
          <p:nvPr>
            <p:ph type="sldNum" sz="quarter" idx="12"/>
          </p:nvPr>
        </p:nvSpPr>
        <p:spPr/>
        <p:txBody>
          <a:bodyPr/>
          <a:lstStyle/>
          <a:p>
            <a:fld id="{51D31067-F98C-4140-84FA-4C19CC996E1C}" type="slidenum">
              <a:rPr lang="en-US" smtClean="0"/>
              <a:t>‹#›</a:t>
            </a:fld>
            <a:endParaRPr lang="en-US"/>
          </a:p>
        </p:txBody>
      </p:sp>
    </p:spTree>
    <p:extLst>
      <p:ext uri="{BB962C8B-B14F-4D97-AF65-F5344CB8AC3E}">
        <p14:creationId xmlns:p14="http://schemas.microsoft.com/office/powerpoint/2010/main" val="1969199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8EE9B-ECF4-614B-81DE-AD78640A01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3F8274-F467-D249-9F06-3947C2C2D716}"/>
              </a:ext>
            </a:extLst>
          </p:cNvPr>
          <p:cNvSpPr>
            <a:spLocks noGrp="1"/>
          </p:cNvSpPr>
          <p:nvPr>
            <p:ph type="dt" sz="half" idx="10"/>
          </p:nvPr>
        </p:nvSpPr>
        <p:spPr/>
        <p:txBody>
          <a:bodyPr/>
          <a:lstStyle/>
          <a:p>
            <a:fld id="{C83B0165-8500-0C4B-B2BB-56A33828967E}" type="datetimeFigureOut">
              <a:rPr lang="en-US" smtClean="0"/>
              <a:t>6/25/18</a:t>
            </a:fld>
            <a:endParaRPr lang="en-US"/>
          </a:p>
        </p:txBody>
      </p:sp>
      <p:sp>
        <p:nvSpPr>
          <p:cNvPr id="4" name="Footer Placeholder 3">
            <a:extLst>
              <a:ext uri="{FF2B5EF4-FFF2-40B4-BE49-F238E27FC236}">
                <a16:creationId xmlns:a16="http://schemas.microsoft.com/office/drawing/2014/main" id="{40E25859-BBF7-E147-95DE-8D6AB89DF0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1FDF3E-B5DB-3F4E-8CDD-1887CA67F815}"/>
              </a:ext>
            </a:extLst>
          </p:cNvPr>
          <p:cNvSpPr>
            <a:spLocks noGrp="1"/>
          </p:cNvSpPr>
          <p:nvPr>
            <p:ph type="sldNum" sz="quarter" idx="12"/>
          </p:nvPr>
        </p:nvSpPr>
        <p:spPr/>
        <p:txBody>
          <a:bodyPr/>
          <a:lstStyle/>
          <a:p>
            <a:fld id="{51D31067-F98C-4140-84FA-4C19CC996E1C}" type="slidenum">
              <a:rPr lang="en-US" smtClean="0"/>
              <a:t>‹#›</a:t>
            </a:fld>
            <a:endParaRPr lang="en-US"/>
          </a:p>
        </p:txBody>
      </p:sp>
    </p:spTree>
    <p:extLst>
      <p:ext uri="{BB962C8B-B14F-4D97-AF65-F5344CB8AC3E}">
        <p14:creationId xmlns:p14="http://schemas.microsoft.com/office/powerpoint/2010/main" val="894005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1109B9-660D-6D40-94BC-B969BB758D40}"/>
              </a:ext>
            </a:extLst>
          </p:cNvPr>
          <p:cNvSpPr>
            <a:spLocks noGrp="1"/>
          </p:cNvSpPr>
          <p:nvPr>
            <p:ph type="dt" sz="half" idx="10"/>
          </p:nvPr>
        </p:nvSpPr>
        <p:spPr/>
        <p:txBody>
          <a:bodyPr/>
          <a:lstStyle/>
          <a:p>
            <a:fld id="{C83B0165-8500-0C4B-B2BB-56A33828967E}" type="datetimeFigureOut">
              <a:rPr lang="en-US" smtClean="0"/>
              <a:t>6/25/18</a:t>
            </a:fld>
            <a:endParaRPr lang="en-US"/>
          </a:p>
        </p:txBody>
      </p:sp>
      <p:sp>
        <p:nvSpPr>
          <p:cNvPr id="3" name="Footer Placeholder 2">
            <a:extLst>
              <a:ext uri="{FF2B5EF4-FFF2-40B4-BE49-F238E27FC236}">
                <a16:creationId xmlns:a16="http://schemas.microsoft.com/office/drawing/2014/main" id="{1927689C-EFF5-D047-8061-BADC045EAB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E364E1-E186-3546-B007-B0470A627382}"/>
              </a:ext>
            </a:extLst>
          </p:cNvPr>
          <p:cNvSpPr>
            <a:spLocks noGrp="1"/>
          </p:cNvSpPr>
          <p:nvPr>
            <p:ph type="sldNum" sz="quarter" idx="12"/>
          </p:nvPr>
        </p:nvSpPr>
        <p:spPr/>
        <p:txBody>
          <a:bodyPr/>
          <a:lstStyle/>
          <a:p>
            <a:fld id="{51D31067-F98C-4140-84FA-4C19CC996E1C}" type="slidenum">
              <a:rPr lang="en-US" smtClean="0"/>
              <a:t>‹#›</a:t>
            </a:fld>
            <a:endParaRPr lang="en-US"/>
          </a:p>
        </p:txBody>
      </p:sp>
    </p:spTree>
    <p:extLst>
      <p:ext uri="{BB962C8B-B14F-4D97-AF65-F5344CB8AC3E}">
        <p14:creationId xmlns:p14="http://schemas.microsoft.com/office/powerpoint/2010/main" val="2672777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38132-EB6F-E841-9FEA-789BFFB6D8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24FF4E-6986-4341-BFDC-E1CBBED48C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A2FE2A-280A-F746-B344-4568D7344C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D6AEB4-5742-054E-84B1-DD2451520E33}"/>
              </a:ext>
            </a:extLst>
          </p:cNvPr>
          <p:cNvSpPr>
            <a:spLocks noGrp="1"/>
          </p:cNvSpPr>
          <p:nvPr>
            <p:ph type="dt" sz="half" idx="10"/>
          </p:nvPr>
        </p:nvSpPr>
        <p:spPr/>
        <p:txBody>
          <a:bodyPr/>
          <a:lstStyle/>
          <a:p>
            <a:fld id="{C83B0165-8500-0C4B-B2BB-56A33828967E}" type="datetimeFigureOut">
              <a:rPr lang="en-US" smtClean="0"/>
              <a:t>6/25/18</a:t>
            </a:fld>
            <a:endParaRPr lang="en-US"/>
          </a:p>
        </p:txBody>
      </p:sp>
      <p:sp>
        <p:nvSpPr>
          <p:cNvPr id="6" name="Footer Placeholder 5">
            <a:extLst>
              <a:ext uri="{FF2B5EF4-FFF2-40B4-BE49-F238E27FC236}">
                <a16:creationId xmlns:a16="http://schemas.microsoft.com/office/drawing/2014/main" id="{D34223DE-53BF-D546-BD9B-2A5AA4B3C9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744E1B-6680-494C-81DF-F2D3A04CC863}"/>
              </a:ext>
            </a:extLst>
          </p:cNvPr>
          <p:cNvSpPr>
            <a:spLocks noGrp="1"/>
          </p:cNvSpPr>
          <p:nvPr>
            <p:ph type="sldNum" sz="quarter" idx="12"/>
          </p:nvPr>
        </p:nvSpPr>
        <p:spPr/>
        <p:txBody>
          <a:bodyPr/>
          <a:lstStyle/>
          <a:p>
            <a:fld id="{51D31067-F98C-4140-84FA-4C19CC996E1C}" type="slidenum">
              <a:rPr lang="en-US" smtClean="0"/>
              <a:t>‹#›</a:t>
            </a:fld>
            <a:endParaRPr lang="en-US"/>
          </a:p>
        </p:txBody>
      </p:sp>
    </p:spTree>
    <p:extLst>
      <p:ext uri="{BB962C8B-B14F-4D97-AF65-F5344CB8AC3E}">
        <p14:creationId xmlns:p14="http://schemas.microsoft.com/office/powerpoint/2010/main" val="3607344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80689-0DE5-5342-8434-5E7334A52A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60B54C-20BA-E54D-8A01-A14F7D239F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BF1C1E-FFF4-1E42-9C92-4EDA4008C0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33D2F9D-5961-324F-B9E9-C2F11D3EA290}"/>
              </a:ext>
            </a:extLst>
          </p:cNvPr>
          <p:cNvSpPr>
            <a:spLocks noGrp="1"/>
          </p:cNvSpPr>
          <p:nvPr>
            <p:ph type="dt" sz="half" idx="10"/>
          </p:nvPr>
        </p:nvSpPr>
        <p:spPr/>
        <p:txBody>
          <a:bodyPr/>
          <a:lstStyle/>
          <a:p>
            <a:fld id="{C83B0165-8500-0C4B-B2BB-56A33828967E}" type="datetimeFigureOut">
              <a:rPr lang="en-US" smtClean="0"/>
              <a:t>6/25/18</a:t>
            </a:fld>
            <a:endParaRPr lang="en-US"/>
          </a:p>
        </p:txBody>
      </p:sp>
      <p:sp>
        <p:nvSpPr>
          <p:cNvPr id="6" name="Footer Placeholder 5">
            <a:extLst>
              <a:ext uri="{FF2B5EF4-FFF2-40B4-BE49-F238E27FC236}">
                <a16:creationId xmlns:a16="http://schemas.microsoft.com/office/drawing/2014/main" id="{4810D6B3-143B-D541-8E12-121123E113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6223D1-153F-6E4F-B9B8-1AD3B5DC96F3}"/>
              </a:ext>
            </a:extLst>
          </p:cNvPr>
          <p:cNvSpPr>
            <a:spLocks noGrp="1"/>
          </p:cNvSpPr>
          <p:nvPr>
            <p:ph type="sldNum" sz="quarter" idx="12"/>
          </p:nvPr>
        </p:nvSpPr>
        <p:spPr/>
        <p:txBody>
          <a:bodyPr/>
          <a:lstStyle/>
          <a:p>
            <a:fld id="{51D31067-F98C-4140-84FA-4C19CC996E1C}" type="slidenum">
              <a:rPr lang="en-US" smtClean="0"/>
              <a:t>‹#›</a:t>
            </a:fld>
            <a:endParaRPr lang="en-US"/>
          </a:p>
        </p:txBody>
      </p:sp>
    </p:spTree>
    <p:extLst>
      <p:ext uri="{BB962C8B-B14F-4D97-AF65-F5344CB8AC3E}">
        <p14:creationId xmlns:p14="http://schemas.microsoft.com/office/powerpoint/2010/main" val="3287980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E0162A-B020-464D-882B-4B9557FFE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E72B0B-B0D3-5A49-A677-EC4FC25C3D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63B318-7D51-0F43-8F9B-A6AA767516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3B0165-8500-0C4B-B2BB-56A33828967E}" type="datetimeFigureOut">
              <a:rPr lang="en-US" smtClean="0"/>
              <a:t>6/25/18</a:t>
            </a:fld>
            <a:endParaRPr lang="en-US"/>
          </a:p>
        </p:txBody>
      </p:sp>
      <p:sp>
        <p:nvSpPr>
          <p:cNvPr id="5" name="Footer Placeholder 4">
            <a:extLst>
              <a:ext uri="{FF2B5EF4-FFF2-40B4-BE49-F238E27FC236}">
                <a16:creationId xmlns:a16="http://schemas.microsoft.com/office/drawing/2014/main" id="{027C6FF9-AB7C-114B-89F7-AF3B1294FB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D60704E-9620-C844-9CD0-E6ACB8288C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31067-F98C-4140-84FA-4C19CC996E1C}" type="slidenum">
              <a:rPr lang="en-US" smtClean="0"/>
              <a:t>‹#›</a:t>
            </a:fld>
            <a:endParaRPr lang="en-US"/>
          </a:p>
        </p:txBody>
      </p:sp>
    </p:spTree>
    <p:extLst>
      <p:ext uri="{BB962C8B-B14F-4D97-AF65-F5344CB8AC3E}">
        <p14:creationId xmlns:p14="http://schemas.microsoft.com/office/powerpoint/2010/main" val="1549832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2.(nul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0.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2.(nul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2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image" Target="../media/image65.emf"/><Relationship Id="rId7" Type="http://schemas.openxmlformats.org/officeDocument/2006/relationships/image" Target="../media/image69.emf"/><Relationship Id="rId2" Type="http://schemas.openxmlformats.org/officeDocument/2006/relationships/image" Target="../media/image57.emf"/><Relationship Id="rId1" Type="http://schemas.openxmlformats.org/officeDocument/2006/relationships/slideLayout" Target="../slideLayouts/slideLayout2.xml"/><Relationship Id="rId6" Type="http://schemas.openxmlformats.org/officeDocument/2006/relationships/image" Target="../media/image68.emf"/><Relationship Id="rId11" Type="http://schemas.openxmlformats.org/officeDocument/2006/relationships/image" Target="../media/image73.emf"/><Relationship Id="rId5" Type="http://schemas.openxmlformats.org/officeDocument/2006/relationships/image" Target="../media/image67.emf"/><Relationship Id="rId10" Type="http://schemas.openxmlformats.org/officeDocument/2006/relationships/image" Target="../media/image72.emf"/><Relationship Id="rId4" Type="http://schemas.openxmlformats.org/officeDocument/2006/relationships/image" Target="../media/image66.emf"/><Relationship Id="rId9" Type="http://schemas.openxmlformats.org/officeDocument/2006/relationships/image" Target="../media/image71.emf"/></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6.emf"/><Relationship Id="rId7" Type="http://schemas.openxmlformats.org/officeDocument/2006/relationships/image" Target="../media/image75.png"/><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74.emf"/><Relationship Id="rId11" Type="http://schemas.openxmlformats.org/officeDocument/2006/relationships/image" Target="../media/image79.png"/><Relationship Id="rId5" Type="http://schemas.openxmlformats.org/officeDocument/2006/relationships/image" Target="../media/image69.emf"/><Relationship Id="rId10" Type="http://schemas.openxmlformats.org/officeDocument/2006/relationships/image" Target="../media/image78.png"/><Relationship Id="rId4" Type="http://schemas.openxmlformats.org/officeDocument/2006/relationships/image" Target="../media/image68.emf"/><Relationship Id="rId9"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57.emf"/><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66.emf"/></Relationships>
</file>

<file path=ppt/slides/_rels/slide2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 Id="rId5" Type="http://schemas.openxmlformats.org/officeDocument/2006/relationships/image" Target="../media/image85.emf"/><Relationship Id="rId4" Type="http://schemas.openxmlformats.org/officeDocument/2006/relationships/image" Target="../media/image84.emf"/></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emf"/><Relationship Id="rId7" Type="http://schemas.openxmlformats.org/officeDocument/2006/relationships/image" Target="../media/image90.emf"/><Relationship Id="rId2" Type="http://schemas.openxmlformats.org/officeDocument/2006/relationships/image" Target="../media/image57.emf"/><Relationship Id="rId1" Type="http://schemas.openxmlformats.org/officeDocument/2006/relationships/slideLayout" Target="../slideLayouts/slideLayout2.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 Id="rId9" Type="http://schemas.openxmlformats.org/officeDocument/2006/relationships/image" Target="../media/image92.emf"/></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image" Target="../media/image94.emf"/><Relationship Id="rId7" Type="http://schemas.openxmlformats.org/officeDocument/2006/relationships/image" Target="../media/image98.emf"/><Relationship Id="rId2" Type="http://schemas.openxmlformats.org/officeDocument/2006/relationships/image" Target="../media/image84.emf"/><Relationship Id="rId1" Type="http://schemas.openxmlformats.org/officeDocument/2006/relationships/slideLayout" Target="../slideLayouts/slideLayout2.xml"/><Relationship Id="rId6" Type="http://schemas.openxmlformats.org/officeDocument/2006/relationships/image" Target="../media/image97.emf"/><Relationship Id="rId5" Type="http://schemas.openxmlformats.org/officeDocument/2006/relationships/image" Target="../media/image96.emf"/><Relationship Id="rId4" Type="http://schemas.openxmlformats.org/officeDocument/2006/relationships/image" Target="../media/image95.emf"/><Relationship Id="rId9" Type="http://schemas.openxmlformats.org/officeDocument/2006/relationships/image" Target="../media/image100.emf"/></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0AE1A-D319-8E43-96F2-93897B6C6175}"/>
              </a:ext>
            </a:extLst>
          </p:cNvPr>
          <p:cNvSpPr>
            <a:spLocks noGrp="1"/>
          </p:cNvSpPr>
          <p:nvPr>
            <p:ph type="ctrTitle"/>
          </p:nvPr>
        </p:nvSpPr>
        <p:spPr/>
        <p:txBody>
          <a:bodyPr>
            <a:normAutofit fontScale="90000"/>
          </a:bodyPr>
          <a:lstStyle/>
          <a:p>
            <a:r>
              <a:rPr lang="en-US" dirty="0"/>
              <a:t>Neighborhood-based analysis of manifold embeddings and self-organizing maps</a:t>
            </a:r>
          </a:p>
        </p:txBody>
      </p:sp>
      <p:sp>
        <p:nvSpPr>
          <p:cNvPr id="3" name="Subtitle 2">
            <a:extLst>
              <a:ext uri="{FF2B5EF4-FFF2-40B4-BE49-F238E27FC236}">
                <a16:creationId xmlns:a16="http://schemas.microsoft.com/office/drawing/2014/main" id="{7B655AF6-5ED1-1342-B8AC-741556310AAA}"/>
              </a:ext>
            </a:extLst>
          </p:cNvPr>
          <p:cNvSpPr>
            <a:spLocks noGrp="1"/>
          </p:cNvSpPr>
          <p:nvPr>
            <p:ph type="subTitle" idx="1"/>
          </p:nvPr>
        </p:nvSpPr>
        <p:spPr>
          <a:xfrm>
            <a:off x="1524000" y="4045383"/>
            <a:ext cx="9144000" cy="1655762"/>
          </a:xfrm>
        </p:spPr>
        <p:txBody>
          <a:bodyPr/>
          <a:lstStyle/>
          <a:p>
            <a:r>
              <a:rPr lang="en-US" dirty="0"/>
              <a:t>Tyler J Burns, Ph.D.</a:t>
            </a:r>
          </a:p>
          <a:p>
            <a:r>
              <a:rPr lang="en-US" dirty="0"/>
              <a:t>AG Mei at German Rheumatism Research Center</a:t>
            </a:r>
          </a:p>
        </p:txBody>
      </p:sp>
    </p:spTree>
    <p:extLst>
      <p:ext uri="{BB962C8B-B14F-4D97-AF65-F5344CB8AC3E}">
        <p14:creationId xmlns:p14="http://schemas.microsoft.com/office/powerpoint/2010/main" val="43764082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852BC-A505-684C-A737-2268BFFB11E2}"/>
              </a:ext>
            </a:extLst>
          </p:cNvPr>
          <p:cNvSpPr>
            <a:spLocks noGrp="1"/>
          </p:cNvSpPr>
          <p:nvPr>
            <p:ph type="title"/>
          </p:nvPr>
        </p:nvSpPr>
        <p:spPr>
          <a:xfrm>
            <a:off x="705197" y="-35118"/>
            <a:ext cx="10515600" cy="1325563"/>
          </a:xfrm>
        </p:spPr>
        <p:txBody>
          <a:bodyPr/>
          <a:lstStyle/>
          <a:p>
            <a:r>
              <a:rPr lang="en-US" dirty="0"/>
              <a:t>Two main uses of t-SNE</a:t>
            </a:r>
          </a:p>
        </p:txBody>
      </p:sp>
      <p:sp>
        <p:nvSpPr>
          <p:cNvPr id="3" name="Content Placeholder 2">
            <a:extLst>
              <a:ext uri="{FF2B5EF4-FFF2-40B4-BE49-F238E27FC236}">
                <a16:creationId xmlns:a16="http://schemas.microsoft.com/office/drawing/2014/main" id="{81323AD2-1C31-664B-9BD1-CCC548AC55E8}"/>
              </a:ext>
            </a:extLst>
          </p:cNvPr>
          <p:cNvSpPr>
            <a:spLocks noGrp="1"/>
          </p:cNvSpPr>
          <p:nvPr>
            <p:ph idx="1"/>
          </p:nvPr>
        </p:nvSpPr>
        <p:spPr>
          <a:xfrm>
            <a:off x="173182" y="1802031"/>
            <a:ext cx="10515600" cy="4351338"/>
          </a:xfrm>
        </p:spPr>
        <p:txBody>
          <a:bodyPr/>
          <a:lstStyle/>
          <a:p>
            <a:r>
              <a:rPr lang="en-US" dirty="0"/>
              <a:t>Data visualization tool</a:t>
            </a:r>
          </a:p>
          <a:p>
            <a:pPr lvl="1"/>
            <a:r>
              <a:rPr lang="en-US" dirty="0"/>
              <a:t>Early phases: gain intuition about data</a:t>
            </a:r>
          </a:p>
          <a:p>
            <a:pPr lvl="1"/>
            <a:r>
              <a:rPr lang="en-US" dirty="0"/>
              <a:t>Late phases: summarize statistical output</a:t>
            </a:r>
          </a:p>
          <a:p>
            <a:endParaRPr lang="en-US" dirty="0"/>
          </a:p>
          <a:p>
            <a:r>
              <a:rPr lang="en-US" dirty="0"/>
              <a:t>Part of a data analysis pipeline</a:t>
            </a:r>
          </a:p>
          <a:p>
            <a:pPr lvl="1"/>
            <a:r>
              <a:rPr lang="en-US" dirty="0"/>
              <a:t>Gating a t-SNE map</a:t>
            </a:r>
          </a:p>
          <a:p>
            <a:pPr lvl="1"/>
            <a:r>
              <a:rPr lang="en-US" dirty="0"/>
              <a:t>Clustering a t-SNE map</a:t>
            </a:r>
          </a:p>
        </p:txBody>
      </p:sp>
      <p:pic>
        <p:nvPicPr>
          <p:cNvPr id="5" name="Picture 4">
            <a:extLst>
              <a:ext uri="{FF2B5EF4-FFF2-40B4-BE49-F238E27FC236}">
                <a16:creationId xmlns:a16="http://schemas.microsoft.com/office/drawing/2014/main" id="{A591F6B6-4114-A943-808E-6AE21644B65A}"/>
              </a:ext>
            </a:extLst>
          </p:cNvPr>
          <p:cNvPicPr>
            <a:picLocks noChangeAspect="1"/>
          </p:cNvPicPr>
          <p:nvPr/>
        </p:nvPicPr>
        <p:blipFill>
          <a:blip r:embed="rId3"/>
          <a:stretch>
            <a:fillRect/>
          </a:stretch>
        </p:blipFill>
        <p:spPr>
          <a:xfrm>
            <a:off x="6055825" y="5002810"/>
            <a:ext cx="5617611" cy="1644630"/>
          </a:xfrm>
          <a:prstGeom prst="rect">
            <a:avLst/>
          </a:prstGeom>
          <a:ln>
            <a:solidFill>
              <a:schemeClr val="tx1"/>
            </a:solidFill>
          </a:ln>
        </p:spPr>
      </p:pic>
      <p:sp>
        <p:nvSpPr>
          <p:cNvPr id="6" name="TextBox 5">
            <a:extLst>
              <a:ext uri="{FF2B5EF4-FFF2-40B4-BE49-F238E27FC236}">
                <a16:creationId xmlns:a16="http://schemas.microsoft.com/office/drawing/2014/main" id="{03291DAC-8B9A-9F49-AF3B-0F6F9CC41C45}"/>
              </a:ext>
            </a:extLst>
          </p:cNvPr>
          <p:cNvSpPr txBox="1"/>
          <p:nvPr/>
        </p:nvSpPr>
        <p:spPr>
          <a:xfrm>
            <a:off x="8062248" y="4522254"/>
            <a:ext cx="1950149" cy="369332"/>
          </a:xfrm>
          <a:prstGeom prst="rect">
            <a:avLst/>
          </a:prstGeom>
          <a:noFill/>
        </p:spPr>
        <p:txBody>
          <a:bodyPr wrap="none" rtlCol="0">
            <a:spAutoFit/>
          </a:bodyPr>
          <a:lstStyle/>
          <a:p>
            <a:r>
              <a:rPr lang="en-US" dirty="0"/>
              <a:t>Example: ACCENSE</a:t>
            </a:r>
          </a:p>
        </p:txBody>
      </p:sp>
      <p:sp>
        <p:nvSpPr>
          <p:cNvPr id="7" name="TextBox 6">
            <a:extLst>
              <a:ext uri="{FF2B5EF4-FFF2-40B4-BE49-F238E27FC236}">
                <a16:creationId xmlns:a16="http://schemas.microsoft.com/office/drawing/2014/main" id="{D5A34A62-DD7E-FD43-8A8F-2A033C3FF1C8}"/>
              </a:ext>
            </a:extLst>
          </p:cNvPr>
          <p:cNvSpPr txBox="1"/>
          <p:nvPr/>
        </p:nvSpPr>
        <p:spPr>
          <a:xfrm>
            <a:off x="7750862" y="627663"/>
            <a:ext cx="2937920" cy="369332"/>
          </a:xfrm>
          <a:prstGeom prst="rect">
            <a:avLst/>
          </a:prstGeom>
          <a:noFill/>
        </p:spPr>
        <p:txBody>
          <a:bodyPr wrap="none" rtlCol="0">
            <a:spAutoFit/>
          </a:bodyPr>
          <a:lstStyle/>
          <a:p>
            <a:r>
              <a:rPr lang="en-US" dirty="0"/>
              <a:t>Example: Axel Schulz, AG Mei</a:t>
            </a:r>
          </a:p>
        </p:txBody>
      </p:sp>
      <p:pic>
        <p:nvPicPr>
          <p:cNvPr id="8" name="Picture 7">
            <a:extLst>
              <a:ext uri="{FF2B5EF4-FFF2-40B4-BE49-F238E27FC236}">
                <a16:creationId xmlns:a16="http://schemas.microsoft.com/office/drawing/2014/main" id="{32BB98F6-CCD6-634A-A5C3-38DE76A7E2D1}"/>
              </a:ext>
            </a:extLst>
          </p:cNvPr>
          <p:cNvPicPr>
            <a:picLocks noChangeAspect="1"/>
          </p:cNvPicPr>
          <p:nvPr/>
        </p:nvPicPr>
        <p:blipFill>
          <a:blip r:embed="rId4"/>
          <a:stretch>
            <a:fillRect/>
          </a:stretch>
        </p:blipFill>
        <p:spPr>
          <a:xfrm>
            <a:off x="6853849" y="1120444"/>
            <a:ext cx="4366948" cy="3290587"/>
          </a:xfrm>
          <a:prstGeom prst="rect">
            <a:avLst/>
          </a:prstGeom>
          <a:ln>
            <a:solidFill>
              <a:schemeClr val="tx1"/>
            </a:solidFill>
          </a:ln>
        </p:spPr>
      </p:pic>
    </p:spTree>
    <p:extLst>
      <p:ext uri="{BB962C8B-B14F-4D97-AF65-F5344CB8AC3E}">
        <p14:creationId xmlns:p14="http://schemas.microsoft.com/office/powerpoint/2010/main" val="57658141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6C797-15BD-BC4F-96E3-5A53CC873075}"/>
              </a:ext>
            </a:extLst>
          </p:cNvPr>
          <p:cNvSpPr>
            <a:spLocks noGrp="1"/>
          </p:cNvSpPr>
          <p:nvPr>
            <p:ph type="title"/>
          </p:nvPr>
        </p:nvSpPr>
        <p:spPr>
          <a:xfrm>
            <a:off x="838200" y="0"/>
            <a:ext cx="10515600" cy="1325563"/>
          </a:xfrm>
        </p:spPr>
        <p:txBody>
          <a:bodyPr/>
          <a:lstStyle/>
          <a:p>
            <a:r>
              <a:rPr lang="en-US" dirty="0"/>
              <a:t>Low-dimension fidelity has been only recently addressed for single cell data</a:t>
            </a:r>
          </a:p>
        </p:txBody>
      </p:sp>
      <p:pic>
        <p:nvPicPr>
          <p:cNvPr id="5" name="Picture 4">
            <a:extLst>
              <a:ext uri="{FF2B5EF4-FFF2-40B4-BE49-F238E27FC236}">
                <a16:creationId xmlns:a16="http://schemas.microsoft.com/office/drawing/2014/main" id="{8E832CC4-A407-6947-A22E-E47C3EF1FC23}"/>
              </a:ext>
            </a:extLst>
          </p:cNvPr>
          <p:cNvPicPr>
            <a:picLocks noChangeAspect="1"/>
          </p:cNvPicPr>
          <p:nvPr/>
        </p:nvPicPr>
        <p:blipFill>
          <a:blip r:embed="rId3"/>
          <a:stretch>
            <a:fillRect/>
          </a:stretch>
        </p:blipFill>
        <p:spPr>
          <a:xfrm>
            <a:off x="303790" y="2139490"/>
            <a:ext cx="5811982" cy="2320168"/>
          </a:xfrm>
          <a:prstGeom prst="rect">
            <a:avLst/>
          </a:prstGeom>
          <a:ln>
            <a:solidFill>
              <a:schemeClr val="tx1"/>
            </a:solidFill>
          </a:ln>
        </p:spPr>
      </p:pic>
      <p:pic>
        <p:nvPicPr>
          <p:cNvPr id="7" name="Picture 6">
            <a:extLst>
              <a:ext uri="{FF2B5EF4-FFF2-40B4-BE49-F238E27FC236}">
                <a16:creationId xmlns:a16="http://schemas.microsoft.com/office/drawing/2014/main" id="{33B750FB-4F12-A940-A3B2-B7FD2B2136AB}"/>
              </a:ext>
            </a:extLst>
          </p:cNvPr>
          <p:cNvPicPr>
            <a:picLocks noChangeAspect="1"/>
          </p:cNvPicPr>
          <p:nvPr/>
        </p:nvPicPr>
        <p:blipFill>
          <a:blip r:embed="rId4"/>
          <a:stretch>
            <a:fillRect/>
          </a:stretch>
        </p:blipFill>
        <p:spPr>
          <a:xfrm>
            <a:off x="6377652" y="2139490"/>
            <a:ext cx="5570326" cy="4311186"/>
          </a:xfrm>
          <a:prstGeom prst="rect">
            <a:avLst/>
          </a:prstGeom>
          <a:ln>
            <a:solidFill>
              <a:schemeClr val="tx1"/>
            </a:solidFill>
          </a:ln>
        </p:spPr>
      </p:pic>
      <p:sp>
        <p:nvSpPr>
          <p:cNvPr id="8" name="TextBox 7">
            <a:extLst>
              <a:ext uri="{FF2B5EF4-FFF2-40B4-BE49-F238E27FC236}">
                <a16:creationId xmlns:a16="http://schemas.microsoft.com/office/drawing/2014/main" id="{71120337-7185-3040-A432-766DC2FDC3D4}"/>
              </a:ext>
            </a:extLst>
          </p:cNvPr>
          <p:cNvSpPr txBox="1"/>
          <p:nvPr/>
        </p:nvSpPr>
        <p:spPr>
          <a:xfrm>
            <a:off x="1862050" y="4543456"/>
            <a:ext cx="3160802" cy="646331"/>
          </a:xfrm>
          <a:prstGeom prst="rect">
            <a:avLst/>
          </a:prstGeom>
          <a:noFill/>
        </p:spPr>
        <p:txBody>
          <a:bodyPr wrap="none" rtlCol="0">
            <a:spAutoFit/>
          </a:bodyPr>
          <a:lstStyle/>
          <a:p>
            <a:r>
              <a:rPr lang="en-US" dirty="0"/>
              <a:t>This is based on manual gating, </a:t>
            </a:r>
          </a:p>
          <a:p>
            <a:r>
              <a:rPr lang="en-US" dirty="0"/>
              <a:t>like the F1 Score for Clustering</a:t>
            </a:r>
          </a:p>
        </p:txBody>
      </p:sp>
      <p:pic>
        <p:nvPicPr>
          <p:cNvPr id="10" name="Picture 9">
            <a:extLst>
              <a:ext uri="{FF2B5EF4-FFF2-40B4-BE49-F238E27FC236}">
                <a16:creationId xmlns:a16="http://schemas.microsoft.com/office/drawing/2014/main" id="{885B8E3A-C088-064F-9225-FE5861943F6F}"/>
              </a:ext>
            </a:extLst>
          </p:cNvPr>
          <p:cNvPicPr>
            <a:picLocks noChangeAspect="1"/>
          </p:cNvPicPr>
          <p:nvPr/>
        </p:nvPicPr>
        <p:blipFill>
          <a:blip r:embed="rId5"/>
          <a:stretch>
            <a:fillRect/>
          </a:stretch>
        </p:blipFill>
        <p:spPr>
          <a:xfrm>
            <a:off x="1245121" y="5273585"/>
            <a:ext cx="3929319" cy="1507136"/>
          </a:xfrm>
          <a:prstGeom prst="rect">
            <a:avLst/>
          </a:prstGeom>
          <a:ln>
            <a:solidFill>
              <a:schemeClr val="tx1"/>
            </a:solidFill>
          </a:ln>
        </p:spPr>
      </p:pic>
    </p:spTree>
    <p:extLst>
      <p:ext uri="{BB962C8B-B14F-4D97-AF65-F5344CB8AC3E}">
        <p14:creationId xmlns:p14="http://schemas.microsoft.com/office/powerpoint/2010/main" val="190515375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ECF3D-9400-604E-AA27-E89F1E4AA187}"/>
              </a:ext>
            </a:extLst>
          </p:cNvPr>
          <p:cNvSpPr>
            <a:spLocks noGrp="1"/>
          </p:cNvSpPr>
          <p:nvPr>
            <p:ph type="title"/>
          </p:nvPr>
        </p:nvSpPr>
        <p:spPr/>
        <p:txBody>
          <a:bodyPr/>
          <a:lstStyle/>
          <a:p>
            <a:r>
              <a:rPr lang="en-US" dirty="0"/>
              <a:t>What is still needed from Low-D fidelity analysis</a:t>
            </a:r>
          </a:p>
        </p:txBody>
      </p:sp>
      <p:sp>
        <p:nvSpPr>
          <p:cNvPr id="3" name="Content Placeholder 2">
            <a:extLst>
              <a:ext uri="{FF2B5EF4-FFF2-40B4-BE49-F238E27FC236}">
                <a16:creationId xmlns:a16="http://schemas.microsoft.com/office/drawing/2014/main" id="{9D3AE1EF-33B3-1D4A-991D-D40BD0B510C4}"/>
              </a:ext>
            </a:extLst>
          </p:cNvPr>
          <p:cNvSpPr>
            <a:spLocks noGrp="1"/>
          </p:cNvSpPr>
          <p:nvPr>
            <p:ph idx="1"/>
          </p:nvPr>
        </p:nvSpPr>
        <p:spPr>
          <a:xfrm>
            <a:off x="838200" y="2324389"/>
            <a:ext cx="10515600" cy="4351338"/>
          </a:xfrm>
        </p:spPr>
        <p:txBody>
          <a:bodyPr/>
          <a:lstStyle/>
          <a:p>
            <a:r>
              <a:rPr lang="en-US" dirty="0"/>
              <a:t>Manual gating-free fidelity measure</a:t>
            </a:r>
          </a:p>
          <a:p>
            <a:r>
              <a:rPr lang="en-US" dirty="0"/>
              <a:t>A way to assess LOCAL fidelity rather than global fidelity</a:t>
            </a:r>
          </a:p>
          <a:p>
            <a:r>
              <a:rPr lang="en-US" dirty="0"/>
              <a:t>A deep-dive into a single algorithm rather than a high-level overview of multiple algorithms</a:t>
            </a:r>
          </a:p>
          <a:p>
            <a:r>
              <a:rPr lang="en-US" dirty="0"/>
              <a:t>A software pipeline (</a:t>
            </a:r>
            <a:r>
              <a:rPr lang="en-US" dirty="0" err="1"/>
              <a:t>eg.</a:t>
            </a:r>
            <a:r>
              <a:rPr lang="en-US" dirty="0"/>
              <a:t> R package) that can incorporate new algorithms as they come out AFTER the paper is out. </a:t>
            </a:r>
          </a:p>
        </p:txBody>
      </p:sp>
    </p:spTree>
    <p:extLst>
      <p:ext uri="{BB962C8B-B14F-4D97-AF65-F5344CB8AC3E}">
        <p14:creationId xmlns:p14="http://schemas.microsoft.com/office/powerpoint/2010/main" val="106846066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889" y="169707"/>
            <a:ext cx="11614170" cy="1143000"/>
          </a:xfrm>
        </p:spPr>
        <p:txBody>
          <a:bodyPr>
            <a:noAutofit/>
          </a:bodyPr>
          <a:lstStyle/>
          <a:p>
            <a:r>
              <a:rPr lang="en-US" sz="4200" dirty="0"/>
              <a:t>KNN without manual gating to determine fidelity of lower dimensional embeddings</a:t>
            </a:r>
          </a:p>
        </p:txBody>
      </p:sp>
      <p:graphicFrame>
        <p:nvGraphicFramePr>
          <p:cNvPr id="5" name="Diagram 4"/>
          <p:cNvGraphicFramePr/>
          <p:nvPr>
            <p:extLst/>
          </p:nvPr>
        </p:nvGraphicFramePr>
        <p:xfrm>
          <a:off x="5611905" y="112952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urved Up Arrow 7"/>
          <p:cNvSpPr/>
          <p:nvPr/>
        </p:nvSpPr>
        <p:spPr>
          <a:xfrm flipH="1">
            <a:off x="6383348" y="4477000"/>
            <a:ext cx="4510091" cy="1116684"/>
          </a:xfrm>
          <a:prstGeom prst="curvedUpArrow">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tx1"/>
              </a:solidFill>
            </a:endParaRPr>
          </a:p>
        </p:txBody>
      </p:sp>
      <p:sp>
        <p:nvSpPr>
          <p:cNvPr id="9" name="TextBox 8"/>
          <p:cNvSpPr txBox="1"/>
          <p:nvPr/>
        </p:nvSpPr>
        <p:spPr>
          <a:xfrm flipH="1">
            <a:off x="7341518" y="5791236"/>
            <a:ext cx="3551920" cy="646331"/>
          </a:xfrm>
          <a:prstGeom prst="rect">
            <a:avLst/>
          </a:prstGeom>
          <a:noFill/>
        </p:spPr>
        <p:txBody>
          <a:bodyPr wrap="square" rtlCol="0">
            <a:spAutoFit/>
          </a:bodyPr>
          <a:lstStyle/>
          <a:p>
            <a:r>
              <a:rPr lang="en-US" dirty="0"/>
              <a:t>Repeat across a wide range of values for K</a:t>
            </a:r>
          </a:p>
        </p:txBody>
      </p:sp>
      <p:pic>
        <p:nvPicPr>
          <p:cNvPr id="6" name="Picture 5" descr="Screen Shot 2017-08-09 at 5.24.32 PM.png">
            <a:extLst>
              <a:ext uri="{FF2B5EF4-FFF2-40B4-BE49-F238E27FC236}">
                <a16:creationId xmlns:a16="http://schemas.microsoft.com/office/drawing/2014/main" id="{2CC097AE-A857-854A-8A57-9D125682D6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8889" y="2265667"/>
            <a:ext cx="4939139" cy="3902050"/>
          </a:xfrm>
          <a:prstGeom prst="rect">
            <a:avLst/>
          </a:prstGeom>
          <a:solidFill>
            <a:schemeClr val="tx1"/>
          </a:solidFill>
          <a:ln w="127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520AD0DC-7D20-5443-8A5E-9DF47D10ED52}"/>
              </a:ext>
            </a:extLst>
          </p:cNvPr>
          <p:cNvSpPr txBox="1"/>
          <p:nvPr/>
        </p:nvSpPr>
        <p:spPr>
          <a:xfrm>
            <a:off x="308889" y="6437567"/>
            <a:ext cx="3048014" cy="369332"/>
          </a:xfrm>
          <a:prstGeom prst="rect">
            <a:avLst/>
          </a:prstGeom>
          <a:noFill/>
        </p:spPr>
        <p:txBody>
          <a:bodyPr wrap="none" rtlCol="0">
            <a:spAutoFit/>
          </a:bodyPr>
          <a:lstStyle/>
          <a:p>
            <a:r>
              <a:rPr lang="en-US" dirty="0"/>
              <a:t>Bioconductor package: </a:t>
            </a:r>
            <a:r>
              <a:rPr lang="en-US" dirty="0" err="1"/>
              <a:t>Sconify</a:t>
            </a:r>
            <a:endParaRPr lang="en-US" dirty="0"/>
          </a:p>
        </p:txBody>
      </p:sp>
      <p:sp>
        <p:nvSpPr>
          <p:cNvPr id="10" name="Oval 9">
            <a:extLst>
              <a:ext uri="{FF2B5EF4-FFF2-40B4-BE49-F238E27FC236}">
                <a16:creationId xmlns:a16="http://schemas.microsoft.com/office/drawing/2014/main" id="{B94EDE81-E80A-4947-BE82-62A7FC535607}"/>
              </a:ext>
            </a:extLst>
          </p:cNvPr>
          <p:cNvSpPr/>
          <p:nvPr/>
        </p:nvSpPr>
        <p:spPr>
          <a:xfrm>
            <a:off x="10212724" y="1205223"/>
            <a:ext cx="892354" cy="8923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DB45E4C7-0993-0E4D-8E6F-70D95B54C97E}"/>
              </a:ext>
            </a:extLst>
          </p:cNvPr>
          <p:cNvSpPr/>
          <p:nvPr/>
        </p:nvSpPr>
        <p:spPr>
          <a:xfrm>
            <a:off x="10636257" y="1196997"/>
            <a:ext cx="892354" cy="8923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6FB28C8-8E3D-B14A-8326-A1AAC7A9577B}"/>
              </a:ext>
            </a:extLst>
          </p:cNvPr>
          <p:cNvSpPr txBox="1"/>
          <p:nvPr/>
        </p:nvSpPr>
        <p:spPr>
          <a:xfrm>
            <a:off x="9760974" y="837152"/>
            <a:ext cx="1019831" cy="369332"/>
          </a:xfrm>
          <a:prstGeom prst="rect">
            <a:avLst/>
          </a:prstGeom>
          <a:noFill/>
        </p:spPr>
        <p:txBody>
          <a:bodyPr wrap="square" rtlCol="0">
            <a:spAutoFit/>
          </a:bodyPr>
          <a:lstStyle/>
          <a:p>
            <a:r>
              <a:rPr lang="en-US" dirty="0"/>
              <a:t>KNN </a:t>
            </a:r>
            <a:r>
              <a:rPr lang="en-US" dirty="0" err="1"/>
              <a:t>orig</a:t>
            </a:r>
            <a:endParaRPr lang="en-US" dirty="0"/>
          </a:p>
        </p:txBody>
      </p:sp>
      <p:sp>
        <p:nvSpPr>
          <p:cNvPr id="13" name="TextBox 12">
            <a:extLst>
              <a:ext uri="{FF2B5EF4-FFF2-40B4-BE49-F238E27FC236}">
                <a16:creationId xmlns:a16="http://schemas.microsoft.com/office/drawing/2014/main" id="{365F85B3-DD8C-0A4F-B667-59A560512CA4}"/>
              </a:ext>
            </a:extLst>
          </p:cNvPr>
          <p:cNvSpPr txBox="1"/>
          <p:nvPr/>
        </p:nvSpPr>
        <p:spPr>
          <a:xfrm>
            <a:off x="10796281" y="844338"/>
            <a:ext cx="1203215" cy="369332"/>
          </a:xfrm>
          <a:prstGeom prst="rect">
            <a:avLst/>
          </a:prstGeom>
          <a:noFill/>
        </p:spPr>
        <p:txBody>
          <a:bodyPr wrap="square" rtlCol="0">
            <a:spAutoFit/>
          </a:bodyPr>
          <a:lstStyle/>
          <a:p>
            <a:r>
              <a:rPr lang="en-US" dirty="0"/>
              <a:t>KNN low-D</a:t>
            </a:r>
          </a:p>
        </p:txBody>
      </p:sp>
    </p:spTree>
    <p:extLst>
      <p:ext uri="{BB962C8B-B14F-4D97-AF65-F5344CB8AC3E}">
        <p14:creationId xmlns:p14="http://schemas.microsoft.com/office/powerpoint/2010/main" val="288971772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E6B59-5557-E04A-89F3-6BE331A74CA0}"/>
              </a:ext>
            </a:extLst>
          </p:cNvPr>
          <p:cNvSpPr>
            <a:spLocks noGrp="1"/>
          </p:cNvSpPr>
          <p:nvPr>
            <p:ph type="title"/>
          </p:nvPr>
        </p:nvSpPr>
        <p:spPr>
          <a:xfrm>
            <a:off x="20328" y="-199500"/>
            <a:ext cx="12121334" cy="1325563"/>
          </a:xfrm>
        </p:spPr>
        <p:txBody>
          <a:bodyPr>
            <a:normAutofit/>
          </a:bodyPr>
          <a:lstStyle/>
          <a:p>
            <a:r>
              <a:rPr lang="en-US" sz="3600" dirty="0"/>
              <a:t>A quick review: Principal Components Analysis (PCA) vs t-SNE</a:t>
            </a:r>
          </a:p>
        </p:txBody>
      </p:sp>
      <p:pic>
        <p:nvPicPr>
          <p:cNvPr id="6" name="Picture 5">
            <a:extLst>
              <a:ext uri="{FF2B5EF4-FFF2-40B4-BE49-F238E27FC236}">
                <a16:creationId xmlns:a16="http://schemas.microsoft.com/office/drawing/2014/main" id="{8196670C-86C3-F541-B31E-7063DD5D919F}"/>
              </a:ext>
            </a:extLst>
          </p:cNvPr>
          <p:cNvPicPr>
            <a:picLocks noChangeAspect="1"/>
          </p:cNvPicPr>
          <p:nvPr/>
        </p:nvPicPr>
        <p:blipFill>
          <a:blip r:embed="rId3"/>
          <a:stretch>
            <a:fillRect/>
          </a:stretch>
        </p:blipFill>
        <p:spPr>
          <a:xfrm>
            <a:off x="2352893" y="1732509"/>
            <a:ext cx="2603500" cy="2286000"/>
          </a:xfrm>
          <a:prstGeom prst="rect">
            <a:avLst/>
          </a:prstGeom>
        </p:spPr>
      </p:pic>
      <p:pic>
        <p:nvPicPr>
          <p:cNvPr id="8" name="Picture 7">
            <a:extLst>
              <a:ext uri="{FF2B5EF4-FFF2-40B4-BE49-F238E27FC236}">
                <a16:creationId xmlns:a16="http://schemas.microsoft.com/office/drawing/2014/main" id="{822D1CA0-A04A-0B4D-A64F-30710FD795BE}"/>
              </a:ext>
            </a:extLst>
          </p:cNvPr>
          <p:cNvPicPr>
            <a:picLocks noChangeAspect="1"/>
          </p:cNvPicPr>
          <p:nvPr/>
        </p:nvPicPr>
        <p:blipFill>
          <a:blip r:embed="rId4"/>
          <a:stretch>
            <a:fillRect/>
          </a:stretch>
        </p:blipFill>
        <p:spPr>
          <a:xfrm>
            <a:off x="20328" y="1732509"/>
            <a:ext cx="2465565" cy="2286000"/>
          </a:xfrm>
          <a:prstGeom prst="rect">
            <a:avLst/>
          </a:prstGeom>
        </p:spPr>
      </p:pic>
      <p:pic>
        <p:nvPicPr>
          <p:cNvPr id="10" name="Picture 9">
            <a:extLst>
              <a:ext uri="{FF2B5EF4-FFF2-40B4-BE49-F238E27FC236}">
                <a16:creationId xmlns:a16="http://schemas.microsoft.com/office/drawing/2014/main" id="{15DF26CA-7234-234C-AFF9-A0E0B9D4DA9A}"/>
              </a:ext>
            </a:extLst>
          </p:cNvPr>
          <p:cNvPicPr>
            <a:picLocks noChangeAspect="1"/>
          </p:cNvPicPr>
          <p:nvPr/>
        </p:nvPicPr>
        <p:blipFill>
          <a:blip r:embed="rId5"/>
          <a:stretch>
            <a:fillRect/>
          </a:stretch>
        </p:blipFill>
        <p:spPr>
          <a:xfrm>
            <a:off x="9651051" y="1732509"/>
            <a:ext cx="2490611" cy="2286000"/>
          </a:xfrm>
          <a:prstGeom prst="rect">
            <a:avLst/>
          </a:prstGeom>
        </p:spPr>
      </p:pic>
      <p:pic>
        <p:nvPicPr>
          <p:cNvPr id="12" name="Picture 11">
            <a:extLst>
              <a:ext uri="{FF2B5EF4-FFF2-40B4-BE49-F238E27FC236}">
                <a16:creationId xmlns:a16="http://schemas.microsoft.com/office/drawing/2014/main" id="{426A3435-FD15-E14B-8AA6-215EA9870B7B}"/>
              </a:ext>
            </a:extLst>
          </p:cNvPr>
          <p:cNvPicPr>
            <a:picLocks noChangeAspect="1"/>
          </p:cNvPicPr>
          <p:nvPr/>
        </p:nvPicPr>
        <p:blipFill>
          <a:blip r:embed="rId6"/>
          <a:stretch>
            <a:fillRect/>
          </a:stretch>
        </p:blipFill>
        <p:spPr>
          <a:xfrm>
            <a:off x="4840018" y="1732509"/>
            <a:ext cx="2488734" cy="2286000"/>
          </a:xfrm>
          <a:prstGeom prst="rect">
            <a:avLst/>
          </a:prstGeom>
        </p:spPr>
      </p:pic>
      <p:pic>
        <p:nvPicPr>
          <p:cNvPr id="14" name="Picture 13">
            <a:extLst>
              <a:ext uri="{FF2B5EF4-FFF2-40B4-BE49-F238E27FC236}">
                <a16:creationId xmlns:a16="http://schemas.microsoft.com/office/drawing/2014/main" id="{CC5E7A29-369C-F249-B01E-0F2D7E8A388C}"/>
              </a:ext>
            </a:extLst>
          </p:cNvPr>
          <p:cNvPicPr>
            <a:picLocks noChangeAspect="1"/>
          </p:cNvPicPr>
          <p:nvPr/>
        </p:nvPicPr>
        <p:blipFill>
          <a:blip r:embed="rId7"/>
          <a:stretch>
            <a:fillRect/>
          </a:stretch>
        </p:blipFill>
        <p:spPr>
          <a:xfrm>
            <a:off x="7239083" y="1732509"/>
            <a:ext cx="2403764" cy="2286000"/>
          </a:xfrm>
          <a:prstGeom prst="rect">
            <a:avLst/>
          </a:prstGeom>
        </p:spPr>
      </p:pic>
      <p:pic>
        <p:nvPicPr>
          <p:cNvPr id="16" name="Picture 15">
            <a:extLst>
              <a:ext uri="{FF2B5EF4-FFF2-40B4-BE49-F238E27FC236}">
                <a16:creationId xmlns:a16="http://schemas.microsoft.com/office/drawing/2014/main" id="{AC52B05F-47B9-AC4E-A021-DB140E204236}"/>
              </a:ext>
            </a:extLst>
          </p:cNvPr>
          <p:cNvPicPr>
            <a:picLocks noChangeAspect="1"/>
          </p:cNvPicPr>
          <p:nvPr/>
        </p:nvPicPr>
        <p:blipFill>
          <a:blip r:embed="rId8"/>
          <a:stretch>
            <a:fillRect/>
          </a:stretch>
        </p:blipFill>
        <p:spPr>
          <a:xfrm>
            <a:off x="7164889" y="4655125"/>
            <a:ext cx="2560320" cy="2286000"/>
          </a:xfrm>
          <a:prstGeom prst="rect">
            <a:avLst/>
          </a:prstGeom>
        </p:spPr>
      </p:pic>
      <p:pic>
        <p:nvPicPr>
          <p:cNvPr id="18" name="Picture 17">
            <a:extLst>
              <a:ext uri="{FF2B5EF4-FFF2-40B4-BE49-F238E27FC236}">
                <a16:creationId xmlns:a16="http://schemas.microsoft.com/office/drawing/2014/main" id="{4ABFE493-D772-034C-BD3E-7E290FC47E37}"/>
              </a:ext>
            </a:extLst>
          </p:cNvPr>
          <p:cNvPicPr>
            <a:picLocks noChangeAspect="1"/>
          </p:cNvPicPr>
          <p:nvPr/>
        </p:nvPicPr>
        <p:blipFill>
          <a:blip r:embed="rId9"/>
          <a:stretch>
            <a:fillRect/>
          </a:stretch>
        </p:blipFill>
        <p:spPr>
          <a:xfrm>
            <a:off x="4817052" y="4655125"/>
            <a:ext cx="2528131" cy="2286000"/>
          </a:xfrm>
          <a:prstGeom prst="rect">
            <a:avLst/>
          </a:prstGeom>
        </p:spPr>
      </p:pic>
      <p:pic>
        <p:nvPicPr>
          <p:cNvPr id="20" name="Picture 19">
            <a:extLst>
              <a:ext uri="{FF2B5EF4-FFF2-40B4-BE49-F238E27FC236}">
                <a16:creationId xmlns:a16="http://schemas.microsoft.com/office/drawing/2014/main" id="{53F15C8A-CE5A-2643-9F20-D755506F8C5C}"/>
              </a:ext>
            </a:extLst>
          </p:cNvPr>
          <p:cNvPicPr>
            <a:picLocks noChangeAspect="1"/>
          </p:cNvPicPr>
          <p:nvPr/>
        </p:nvPicPr>
        <p:blipFill>
          <a:blip r:embed="rId10"/>
          <a:stretch>
            <a:fillRect/>
          </a:stretch>
        </p:blipFill>
        <p:spPr>
          <a:xfrm>
            <a:off x="9574426" y="4655125"/>
            <a:ext cx="2457987" cy="2286000"/>
          </a:xfrm>
          <a:prstGeom prst="rect">
            <a:avLst/>
          </a:prstGeom>
        </p:spPr>
      </p:pic>
      <p:pic>
        <p:nvPicPr>
          <p:cNvPr id="22" name="Picture 21">
            <a:extLst>
              <a:ext uri="{FF2B5EF4-FFF2-40B4-BE49-F238E27FC236}">
                <a16:creationId xmlns:a16="http://schemas.microsoft.com/office/drawing/2014/main" id="{91022990-B018-624F-B275-53AC37293D89}"/>
              </a:ext>
            </a:extLst>
          </p:cNvPr>
          <p:cNvPicPr>
            <a:picLocks noChangeAspect="1"/>
          </p:cNvPicPr>
          <p:nvPr/>
        </p:nvPicPr>
        <p:blipFill>
          <a:blip r:embed="rId11"/>
          <a:stretch>
            <a:fillRect/>
          </a:stretch>
        </p:blipFill>
        <p:spPr>
          <a:xfrm>
            <a:off x="0" y="4655125"/>
            <a:ext cx="2548927" cy="2286000"/>
          </a:xfrm>
          <a:prstGeom prst="rect">
            <a:avLst/>
          </a:prstGeom>
        </p:spPr>
      </p:pic>
      <p:pic>
        <p:nvPicPr>
          <p:cNvPr id="24" name="Picture 23">
            <a:extLst>
              <a:ext uri="{FF2B5EF4-FFF2-40B4-BE49-F238E27FC236}">
                <a16:creationId xmlns:a16="http://schemas.microsoft.com/office/drawing/2014/main" id="{6B13E1AE-CB97-0941-B26E-559A37B4B6F1}"/>
              </a:ext>
            </a:extLst>
          </p:cNvPr>
          <p:cNvPicPr>
            <a:picLocks noChangeAspect="1"/>
          </p:cNvPicPr>
          <p:nvPr/>
        </p:nvPicPr>
        <p:blipFill>
          <a:blip r:embed="rId12"/>
          <a:stretch>
            <a:fillRect/>
          </a:stretch>
        </p:blipFill>
        <p:spPr>
          <a:xfrm>
            <a:off x="2349507" y="4655125"/>
            <a:ext cx="2547257" cy="2286000"/>
          </a:xfrm>
          <a:prstGeom prst="rect">
            <a:avLst/>
          </a:prstGeom>
        </p:spPr>
      </p:pic>
      <p:sp>
        <p:nvSpPr>
          <p:cNvPr id="25" name="TextBox 24">
            <a:extLst>
              <a:ext uri="{FF2B5EF4-FFF2-40B4-BE49-F238E27FC236}">
                <a16:creationId xmlns:a16="http://schemas.microsoft.com/office/drawing/2014/main" id="{157BE718-654E-AA4F-B1CA-14430CD3E7E7}"/>
              </a:ext>
            </a:extLst>
          </p:cNvPr>
          <p:cNvSpPr txBox="1"/>
          <p:nvPr/>
        </p:nvSpPr>
        <p:spPr>
          <a:xfrm>
            <a:off x="398611" y="1094982"/>
            <a:ext cx="6789294" cy="461665"/>
          </a:xfrm>
          <a:prstGeom prst="rect">
            <a:avLst/>
          </a:prstGeom>
          <a:noFill/>
        </p:spPr>
        <p:txBody>
          <a:bodyPr wrap="none" rtlCol="0">
            <a:spAutoFit/>
          </a:bodyPr>
          <a:lstStyle/>
          <a:p>
            <a:r>
              <a:rPr lang="en-US" sz="2400" dirty="0"/>
              <a:t>t-SNE (how most people do dim reduction for </a:t>
            </a:r>
            <a:r>
              <a:rPr lang="en-US" sz="2400" dirty="0" err="1"/>
              <a:t>CyTOF</a:t>
            </a:r>
            <a:r>
              <a:rPr lang="en-US" sz="2400" dirty="0"/>
              <a:t>)</a:t>
            </a:r>
          </a:p>
        </p:txBody>
      </p:sp>
      <p:sp>
        <p:nvSpPr>
          <p:cNvPr id="26" name="TextBox 25">
            <a:extLst>
              <a:ext uri="{FF2B5EF4-FFF2-40B4-BE49-F238E27FC236}">
                <a16:creationId xmlns:a16="http://schemas.microsoft.com/office/drawing/2014/main" id="{AD60FAAD-9B9D-D346-B514-C72FA4629FBC}"/>
              </a:ext>
            </a:extLst>
          </p:cNvPr>
          <p:cNvSpPr txBox="1"/>
          <p:nvPr/>
        </p:nvSpPr>
        <p:spPr>
          <a:xfrm>
            <a:off x="398610" y="4141417"/>
            <a:ext cx="6065122" cy="461665"/>
          </a:xfrm>
          <a:prstGeom prst="rect">
            <a:avLst/>
          </a:prstGeom>
          <a:noFill/>
        </p:spPr>
        <p:txBody>
          <a:bodyPr wrap="none" rtlCol="0">
            <a:spAutoFit/>
          </a:bodyPr>
          <a:lstStyle/>
          <a:p>
            <a:r>
              <a:rPr lang="en-US" sz="2400" dirty="0"/>
              <a:t>PCA (the old or first-pass way of dim reduction)</a:t>
            </a:r>
          </a:p>
        </p:txBody>
      </p:sp>
    </p:spTree>
    <p:extLst>
      <p:ext uri="{BB962C8B-B14F-4D97-AF65-F5344CB8AC3E}">
        <p14:creationId xmlns:p14="http://schemas.microsoft.com/office/powerpoint/2010/main" val="380378433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37529-FA20-3641-B182-96DB88170971}"/>
              </a:ext>
            </a:extLst>
          </p:cNvPr>
          <p:cNvSpPr>
            <a:spLocks noGrp="1"/>
          </p:cNvSpPr>
          <p:nvPr>
            <p:ph type="title"/>
          </p:nvPr>
        </p:nvSpPr>
        <p:spPr>
          <a:xfrm>
            <a:off x="0" y="62607"/>
            <a:ext cx="12192000" cy="1325563"/>
          </a:xfrm>
        </p:spPr>
        <p:txBody>
          <a:bodyPr/>
          <a:lstStyle/>
          <a:p>
            <a:r>
              <a:rPr lang="en-US" dirty="0"/>
              <a:t>t-SNE preserves local structure at the expense of global structure</a:t>
            </a:r>
          </a:p>
        </p:txBody>
      </p:sp>
      <p:pic>
        <p:nvPicPr>
          <p:cNvPr id="5" name="Picture 4">
            <a:extLst>
              <a:ext uri="{FF2B5EF4-FFF2-40B4-BE49-F238E27FC236}">
                <a16:creationId xmlns:a16="http://schemas.microsoft.com/office/drawing/2014/main" id="{20EA5848-356A-8048-A0DF-3583726FD021}"/>
              </a:ext>
            </a:extLst>
          </p:cNvPr>
          <p:cNvPicPr>
            <a:picLocks noChangeAspect="1"/>
          </p:cNvPicPr>
          <p:nvPr/>
        </p:nvPicPr>
        <p:blipFill>
          <a:blip r:embed="rId3"/>
          <a:stretch>
            <a:fillRect/>
          </a:stretch>
        </p:blipFill>
        <p:spPr>
          <a:xfrm>
            <a:off x="6374256" y="1373824"/>
            <a:ext cx="5598695" cy="5484176"/>
          </a:xfrm>
          <a:prstGeom prst="rect">
            <a:avLst/>
          </a:prstGeom>
        </p:spPr>
      </p:pic>
      <p:cxnSp>
        <p:nvCxnSpPr>
          <p:cNvPr id="7" name="Straight Connector 6">
            <a:extLst>
              <a:ext uri="{FF2B5EF4-FFF2-40B4-BE49-F238E27FC236}">
                <a16:creationId xmlns:a16="http://schemas.microsoft.com/office/drawing/2014/main" id="{6D251B71-985A-804E-9972-95268615CA1C}"/>
              </a:ext>
            </a:extLst>
          </p:cNvPr>
          <p:cNvCxnSpPr/>
          <p:nvPr/>
        </p:nvCxnSpPr>
        <p:spPr>
          <a:xfrm>
            <a:off x="7946967" y="1684421"/>
            <a:ext cx="0" cy="47965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4E785D0-127F-D64B-9499-85FACC13B330}"/>
              </a:ext>
            </a:extLst>
          </p:cNvPr>
          <p:cNvSpPr txBox="1"/>
          <p:nvPr/>
        </p:nvSpPr>
        <p:spPr>
          <a:xfrm>
            <a:off x="6938347" y="2699387"/>
            <a:ext cx="1058495" cy="646331"/>
          </a:xfrm>
          <a:prstGeom prst="rect">
            <a:avLst/>
          </a:prstGeom>
          <a:noFill/>
        </p:spPr>
        <p:txBody>
          <a:bodyPr wrap="none" rtlCol="0">
            <a:spAutoFit/>
          </a:bodyPr>
          <a:lstStyle/>
          <a:p>
            <a:r>
              <a:rPr lang="en-US" dirty="0"/>
              <a:t>Local</a:t>
            </a:r>
          </a:p>
          <a:p>
            <a:r>
              <a:rPr lang="en-US" dirty="0"/>
              <a:t>Structure</a:t>
            </a:r>
          </a:p>
        </p:txBody>
      </p:sp>
      <p:sp>
        <p:nvSpPr>
          <p:cNvPr id="9" name="TextBox 8">
            <a:extLst>
              <a:ext uri="{FF2B5EF4-FFF2-40B4-BE49-F238E27FC236}">
                <a16:creationId xmlns:a16="http://schemas.microsoft.com/office/drawing/2014/main" id="{0A3A50AC-F1F0-C14A-B36D-1A6910EF6BC2}"/>
              </a:ext>
            </a:extLst>
          </p:cNvPr>
          <p:cNvSpPr txBox="1"/>
          <p:nvPr/>
        </p:nvSpPr>
        <p:spPr>
          <a:xfrm>
            <a:off x="8988837" y="3345718"/>
            <a:ext cx="1058495" cy="646331"/>
          </a:xfrm>
          <a:prstGeom prst="rect">
            <a:avLst/>
          </a:prstGeom>
          <a:noFill/>
        </p:spPr>
        <p:txBody>
          <a:bodyPr wrap="none" rtlCol="0">
            <a:spAutoFit/>
          </a:bodyPr>
          <a:lstStyle/>
          <a:p>
            <a:r>
              <a:rPr lang="en-US" dirty="0"/>
              <a:t>Global</a:t>
            </a:r>
          </a:p>
          <a:p>
            <a:r>
              <a:rPr lang="en-US" dirty="0"/>
              <a:t>Structure</a:t>
            </a:r>
          </a:p>
        </p:txBody>
      </p:sp>
      <p:sp>
        <p:nvSpPr>
          <p:cNvPr id="11" name="Right Arrow 10">
            <a:extLst>
              <a:ext uri="{FF2B5EF4-FFF2-40B4-BE49-F238E27FC236}">
                <a16:creationId xmlns:a16="http://schemas.microsoft.com/office/drawing/2014/main" id="{64CECD4B-C9DC-6448-ACD6-A06466B11240}"/>
              </a:ext>
            </a:extLst>
          </p:cNvPr>
          <p:cNvSpPr/>
          <p:nvPr/>
        </p:nvSpPr>
        <p:spPr>
          <a:xfrm>
            <a:off x="5548514" y="3749733"/>
            <a:ext cx="82282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F9B29ED-5856-F84E-92A7-C72FBADD579D}"/>
              </a:ext>
            </a:extLst>
          </p:cNvPr>
          <p:cNvPicPr>
            <a:picLocks noChangeAspect="1"/>
          </p:cNvPicPr>
          <p:nvPr/>
        </p:nvPicPr>
        <p:blipFill>
          <a:blip r:embed="rId4"/>
          <a:stretch>
            <a:fillRect/>
          </a:stretch>
        </p:blipFill>
        <p:spPr>
          <a:xfrm>
            <a:off x="2938558" y="2101334"/>
            <a:ext cx="2465565" cy="2286000"/>
          </a:xfrm>
          <a:prstGeom prst="rect">
            <a:avLst/>
          </a:prstGeom>
        </p:spPr>
      </p:pic>
      <p:pic>
        <p:nvPicPr>
          <p:cNvPr id="13" name="Picture 12">
            <a:extLst>
              <a:ext uri="{FF2B5EF4-FFF2-40B4-BE49-F238E27FC236}">
                <a16:creationId xmlns:a16="http://schemas.microsoft.com/office/drawing/2014/main" id="{665EB5F4-EB66-6049-8509-465884E55536}"/>
              </a:ext>
            </a:extLst>
          </p:cNvPr>
          <p:cNvPicPr>
            <a:picLocks noChangeAspect="1"/>
          </p:cNvPicPr>
          <p:nvPr/>
        </p:nvPicPr>
        <p:blipFill>
          <a:blip r:embed="rId5"/>
          <a:stretch>
            <a:fillRect/>
          </a:stretch>
        </p:blipFill>
        <p:spPr>
          <a:xfrm>
            <a:off x="2912364" y="4572000"/>
            <a:ext cx="2548927" cy="2286000"/>
          </a:xfrm>
          <a:prstGeom prst="rect">
            <a:avLst/>
          </a:prstGeom>
        </p:spPr>
      </p:pic>
      <p:sp>
        <p:nvSpPr>
          <p:cNvPr id="4" name="TextBox 3">
            <a:extLst>
              <a:ext uri="{FF2B5EF4-FFF2-40B4-BE49-F238E27FC236}">
                <a16:creationId xmlns:a16="http://schemas.microsoft.com/office/drawing/2014/main" id="{702EF99E-AA54-A440-907D-79604C1A7E60}"/>
              </a:ext>
            </a:extLst>
          </p:cNvPr>
          <p:cNvSpPr txBox="1"/>
          <p:nvPr/>
        </p:nvSpPr>
        <p:spPr>
          <a:xfrm>
            <a:off x="53387" y="3537570"/>
            <a:ext cx="2666122" cy="369332"/>
          </a:xfrm>
          <a:prstGeom prst="rect">
            <a:avLst/>
          </a:prstGeom>
          <a:noFill/>
        </p:spPr>
        <p:txBody>
          <a:bodyPr wrap="square" rtlCol="0">
            <a:spAutoFit/>
          </a:bodyPr>
          <a:lstStyle/>
          <a:p>
            <a:r>
              <a:rPr lang="en-US" dirty="0"/>
              <a:t>High-dimensional space</a:t>
            </a:r>
          </a:p>
        </p:txBody>
      </p:sp>
      <p:sp>
        <p:nvSpPr>
          <p:cNvPr id="14" name="TextBox 13">
            <a:extLst>
              <a:ext uri="{FF2B5EF4-FFF2-40B4-BE49-F238E27FC236}">
                <a16:creationId xmlns:a16="http://schemas.microsoft.com/office/drawing/2014/main" id="{51960E4D-BECF-574F-8B95-BB7B00B0C545}"/>
              </a:ext>
            </a:extLst>
          </p:cNvPr>
          <p:cNvSpPr txBox="1"/>
          <p:nvPr/>
        </p:nvSpPr>
        <p:spPr>
          <a:xfrm>
            <a:off x="3228871" y="1732002"/>
            <a:ext cx="692113" cy="369332"/>
          </a:xfrm>
          <a:prstGeom prst="rect">
            <a:avLst/>
          </a:prstGeom>
          <a:noFill/>
        </p:spPr>
        <p:txBody>
          <a:bodyPr wrap="none" rtlCol="0">
            <a:spAutoFit/>
          </a:bodyPr>
          <a:lstStyle/>
          <a:p>
            <a:r>
              <a:rPr lang="en-US" dirty="0"/>
              <a:t>t-SNE</a:t>
            </a:r>
          </a:p>
        </p:txBody>
      </p:sp>
      <p:sp>
        <p:nvSpPr>
          <p:cNvPr id="15" name="TextBox 14">
            <a:extLst>
              <a:ext uri="{FF2B5EF4-FFF2-40B4-BE49-F238E27FC236}">
                <a16:creationId xmlns:a16="http://schemas.microsoft.com/office/drawing/2014/main" id="{C5A47EB7-BB3B-4240-AA2B-F13B7015928F}"/>
              </a:ext>
            </a:extLst>
          </p:cNvPr>
          <p:cNvSpPr txBox="1"/>
          <p:nvPr/>
        </p:nvSpPr>
        <p:spPr>
          <a:xfrm>
            <a:off x="3142166" y="4282454"/>
            <a:ext cx="559769" cy="369332"/>
          </a:xfrm>
          <a:prstGeom prst="rect">
            <a:avLst/>
          </a:prstGeom>
          <a:noFill/>
        </p:spPr>
        <p:txBody>
          <a:bodyPr wrap="none" rtlCol="0">
            <a:spAutoFit/>
          </a:bodyPr>
          <a:lstStyle/>
          <a:p>
            <a:r>
              <a:rPr lang="en-US" dirty="0"/>
              <a:t>PCA</a:t>
            </a:r>
          </a:p>
        </p:txBody>
      </p:sp>
      <p:sp>
        <p:nvSpPr>
          <p:cNvPr id="6" name="Bent-Up Arrow 5">
            <a:extLst>
              <a:ext uri="{FF2B5EF4-FFF2-40B4-BE49-F238E27FC236}">
                <a16:creationId xmlns:a16="http://schemas.microsoft.com/office/drawing/2014/main" id="{89E838D1-EB7B-F54E-BBA7-B7FBE0B3FBAA}"/>
              </a:ext>
            </a:extLst>
          </p:cNvPr>
          <p:cNvSpPr/>
          <p:nvPr/>
        </p:nvSpPr>
        <p:spPr>
          <a:xfrm rot="5400000">
            <a:off x="1865557" y="5766541"/>
            <a:ext cx="850392" cy="73152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ent-Up Arrow 15">
            <a:extLst>
              <a:ext uri="{FF2B5EF4-FFF2-40B4-BE49-F238E27FC236}">
                <a16:creationId xmlns:a16="http://schemas.microsoft.com/office/drawing/2014/main" id="{4524AC8B-87FD-EF40-A026-AB8448783C47}"/>
              </a:ext>
            </a:extLst>
          </p:cNvPr>
          <p:cNvSpPr/>
          <p:nvPr/>
        </p:nvSpPr>
        <p:spPr>
          <a:xfrm rot="5400000" flipH="1">
            <a:off x="1855651" y="2443472"/>
            <a:ext cx="870204" cy="73152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4FAEF-7372-F64D-972D-88B3754455BE}"/>
              </a:ext>
            </a:extLst>
          </p:cNvPr>
          <p:cNvSpPr txBox="1"/>
          <p:nvPr/>
        </p:nvSpPr>
        <p:spPr>
          <a:xfrm>
            <a:off x="956612" y="2384285"/>
            <a:ext cx="989951" cy="369332"/>
          </a:xfrm>
          <a:prstGeom prst="rect">
            <a:avLst/>
          </a:prstGeom>
          <a:noFill/>
        </p:spPr>
        <p:txBody>
          <a:bodyPr wrap="none" rtlCol="0">
            <a:spAutoFit/>
          </a:bodyPr>
          <a:lstStyle/>
          <a:p>
            <a:r>
              <a:rPr lang="en-US" dirty="0"/>
              <a:t>vs (KNN)</a:t>
            </a:r>
          </a:p>
        </p:txBody>
      </p:sp>
      <p:sp>
        <p:nvSpPr>
          <p:cNvPr id="18" name="TextBox 17">
            <a:extLst>
              <a:ext uri="{FF2B5EF4-FFF2-40B4-BE49-F238E27FC236}">
                <a16:creationId xmlns:a16="http://schemas.microsoft.com/office/drawing/2014/main" id="{9289A71F-8E61-B545-9985-CAE23F86B562}"/>
              </a:ext>
            </a:extLst>
          </p:cNvPr>
          <p:cNvSpPr txBox="1"/>
          <p:nvPr/>
        </p:nvSpPr>
        <p:spPr>
          <a:xfrm>
            <a:off x="880544" y="6210854"/>
            <a:ext cx="989951" cy="369332"/>
          </a:xfrm>
          <a:prstGeom prst="rect">
            <a:avLst/>
          </a:prstGeom>
          <a:noFill/>
        </p:spPr>
        <p:txBody>
          <a:bodyPr wrap="none" rtlCol="0">
            <a:spAutoFit/>
          </a:bodyPr>
          <a:lstStyle/>
          <a:p>
            <a:r>
              <a:rPr lang="en-US" dirty="0"/>
              <a:t>vs (KNN)</a:t>
            </a:r>
          </a:p>
        </p:txBody>
      </p:sp>
      <p:pic>
        <p:nvPicPr>
          <p:cNvPr id="21" name="Picture 20">
            <a:extLst>
              <a:ext uri="{FF2B5EF4-FFF2-40B4-BE49-F238E27FC236}">
                <a16:creationId xmlns:a16="http://schemas.microsoft.com/office/drawing/2014/main" id="{990CAEBB-6668-674D-B870-75ECF400D1EE}"/>
              </a:ext>
            </a:extLst>
          </p:cNvPr>
          <p:cNvPicPr>
            <a:picLocks noChangeAspect="1"/>
          </p:cNvPicPr>
          <p:nvPr/>
        </p:nvPicPr>
        <p:blipFill>
          <a:blip r:embed="rId6"/>
          <a:stretch>
            <a:fillRect/>
          </a:stretch>
        </p:blipFill>
        <p:spPr>
          <a:xfrm>
            <a:off x="93686" y="3992049"/>
            <a:ext cx="2674287" cy="1134926"/>
          </a:xfrm>
          <a:prstGeom prst="rect">
            <a:avLst/>
          </a:prstGeom>
        </p:spPr>
      </p:pic>
    </p:spTree>
    <p:extLst>
      <p:ext uri="{BB962C8B-B14F-4D97-AF65-F5344CB8AC3E}">
        <p14:creationId xmlns:p14="http://schemas.microsoft.com/office/powerpoint/2010/main" val="5231470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82F10-8E90-B54F-8552-7EA4877A1407}"/>
              </a:ext>
            </a:extLst>
          </p:cNvPr>
          <p:cNvSpPr>
            <a:spLocks noGrp="1"/>
          </p:cNvSpPr>
          <p:nvPr>
            <p:ph type="title"/>
          </p:nvPr>
        </p:nvSpPr>
        <p:spPr>
          <a:xfrm>
            <a:off x="838200" y="0"/>
            <a:ext cx="10515600" cy="1325563"/>
          </a:xfrm>
        </p:spPr>
        <p:txBody>
          <a:bodyPr/>
          <a:lstStyle/>
          <a:p>
            <a:r>
              <a:rPr lang="en-US" dirty="0"/>
              <a:t>Does t-SNE preserve some regions better than others (should we gate the map?) </a:t>
            </a:r>
          </a:p>
        </p:txBody>
      </p:sp>
      <p:pic>
        <p:nvPicPr>
          <p:cNvPr id="4" name="Picture 3">
            <a:extLst>
              <a:ext uri="{FF2B5EF4-FFF2-40B4-BE49-F238E27FC236}">
                <a16:creationId xmlns:a16="http://schemas.microsoft.com/office/drawing/2014/main" id="{C6ADBFF0-1844-F749-928B-9E04641C91AA}"/>
              </a:ext>
            </a:extLst>
          </p:cNvPr>
          <p:cNvPicPr>
            <a:picLocks noChangeAspect="1"/>
          </p:cNvPicPr>
          <p:nvPr/>
        </p:nvPicPr>
        <p:blipFill>
          <a:blip r:embed="rId3"/>
          <a:stretch>
            <a:fillRect/>
          </a:stretch>
        </p:blipFill>
        <p:spPr>
          <a:xfrm>
            <a:off x="2888682" y="1404635"/>
            <a:ext cx="5872933" cy="5445213"/>
          </a:xfrm>
          <a:prstGeom prst="rect">
            <a:avLst/>
          </a:prstGeom>
        </p:spPr>
      </p:pic>
      <p:sp>
        <p:nvSpPr>
          <p:cNvPr id="5" name="Freeform 4">
            <a:extLst>
              <a:ext uri="{FF2B5EF4-FFF2-40B4-BE49-F238E27FC236}">
                <a16:creationId xmlns:a16="http://schemas.microsoft.com/office/drawing/2014/main" id="{223D3ADA-EF03-9144-9FA4-A23ABCB858D4}"/>
              </a:ext>
            </a:extLst>
          </p:cNvPr>
          <p:cNvSpPr/>
          <p:nvPr/>
        </p:nvSpPr>
        <p:spPr>
          <a:xfrm>
            <a:off x="6099584" y="3382695"/>
            <a:ext cx="1664503" cy="1172677"/>
          </a:xfrm>
          <a:custGeom>
            <a:avLst/>
            <a:gdLst>
              <a:gd name="connsiteX0" fmla="*/ 85085 w 1664503"/>
              <a:gd name="connsiteY0" fmla="*/ 158524 h 1172677"/>
              <a:gd name="connsiteX1" fmla="*/ 134961 w 1664503"/>
              <a:gd name="connsiteY1" fmla="*/ 42146 h 1172677"/>
              <a:gd name="connsiteX2" fmla="*/ 434220 w 1664503"/>
              <a:gd name="connsiteY2" fmla="*/ 25520 h 1172677"/>
              <a:gd name="connsiteX3" fmla="*/ 484096 w 1664503"/>
              <a:gd name="connsiteY3" fmla="*/ 42146 h 1172677"/>
              <a:gd name="connsiteX4" fmla="*/ 533972 w 1664503"/>
              <a:gd name="connsiteY4" fmla="*/ 75397 h 1172677"/>
              <a:gd name="connsiteX5" fmla="*/ 650351 w 1664503"/>
              <a:gd name="connsiteY5" fmla="*/ 92022 h 1172677"/>
              <a:gd name="connsiteX6" fmla="*/ 816605 w 1664503"/>
              <a:gd name="connsiteY6" fmla="*/ 141899 h 1172677"/>
              <a:gd name="connsiteX7" fmla="*/ 916358 w 1664503"/>
              <a:gd name="connsiteY7" fmla="*/ 191775 h 1172677"/>
              <a:gd name="connsiteX8" fmla="*/ 1016111 w 1664503"/>
              <a:gd name="connsiteY8" fmla="*/ 258277 h 1172677"/>
              <a:gd name="connsiteX9" fmla="*/ 1065987 w 1664503"/>
              <a:gd name="connsiteY9" fmla="*/ 291528 h 1172677"/>
              <a:gd name="connsiteX10" fmla="*/ 1215616 w 1664503"/>
              <a:gd name="connsiteY10" fmla="*/ 308153 h 1172677"/>
              <a:gd name="connsiteX11" fmla="*/ 1365245 w 1664503"/>
              <a:gd name="connsiteY11" fmla="*/ 374655 h 1172677"/>
              <a:gd name="connsiteX12" fmla="*/ 1431747 w 1664503"/>
              <a:gd name="connsiteY12" fmla="*/ 457782 h 1172677"/>
              <a:gd name="connsiteX13" fmla="*/ 1448372 w 1664503"/>
              <a:gd name="connsiteY13" fmla="*/ 507659 h 1172677"/>
              <a:gd name="connsiteX14" fmla="*/ 1498249 w 1664503"/>
              <a:gd name="connsiteY14" fmla="*/ 540910 h 1172677"/>
              <a:gd name="connsiteX15" fmla="*/ 1598001 w 1664503"/>
              <a:gd name="connsiteY15" fmla="*/ 624037 h 1172677"/>
              <a:gd name="connsiteX16" fmla="*/ 1614627 w 1664503"/>
              <a:gd name="connsiteY16" fmla="*/ 673913 h 1172677"/>
              <a:gd name="connsiteX17" fmla="*/ 1631252 w 1664503"/>
              <a:gd name="connsiteY17" fmla="*/ 740415 h 1172677"/>
              <a:gd name="connsiteX18" fmla="*/ 1664503 w 1664503"/>
              <a:gd name="connsiteY18" fmla="*/ 840168 h 1172677"/>
              <a:gd name="connsiteX19" fmla="*/ 1647878 w 1664503"/>
              <a:gd name="connsiteY19" fmla="*/ 1039673 h 1172677"/>
              <a:gd name="connsiteX20" fmla="*/ 1598001 w 1664503"/>
              <a:gd name="connsiteY20" fmla="*/ 1089550 h 1172677"/>
              <a:gd name="connsiteX21" fmla="*/ 1481623 w 1664503"/>
              <a:gd name="connsiteY21" fmla="*/ 1156051 h 1172677"/>
              <a:gd name="connsiteX22" fmla="*/ 1431747 w 1664503"/>
              <a:gd name="connsiteY22" fmla="*/ 1172677 h 1172677"/>
              <a:gd name="connsiteX23" fmla="*/ 1182365 w 1664503"/>
              <a:gd name="connsiteY23" fmla="*/ 1156051 h 1172677"/>
              <a:gd name="connsiteX24" fmla="*/ 1132489 w 1664503"/>
              <a:gd name="connsiteY24" fmla="*/ 1139426 h 1172677"/>
              <a:gd name="connsiteX25" fmla="*/ 1065987 w 1664503"/>
              <a:gd name="connsiteY25" fmla="*/ 1122800 h 1172677"/>
              <a:gd name="connsiteX26" fmla="*/ 916358 w 1664503"/>
              <a:gd name="connsiteY26" fmla="*/ 1072924 h 1172677"/>
              <a:gd name="connsiteX27" fmla="*/ 866481 w 1664503"/>
              <a:gd name="connsiteY27" fmla="*/ 1056299 h 1172677"/>
              <a:gd name="connsiteX28" fmla="*/ 716852 w 1664503"/>
              <a:gd name="connsiteY28" fmla="*/ 956546 h 1172677"/>
              <a:gd name="connsiteX29" fmla="*/ 666976 w 1664503"/>
              <a:gd name="connsiteY29" fmla="*/ 923295 h 1172677"/>
              <a:gd name="connsiteX30" fmla="*/ 617100 w 1664503"/>
              <a:gd name="connsiteY30" fmla="*/ 873419 h 1172677"/>
              <a:gd name="connsiteX31" fmla="*/ 517347 w 1664503"/>
              <a:gd name="connsiteY31" fmla="*/ 840168 h 1172677"/>
              <a:gd name="connsiteX32" fmla="*/ 284591 w 1664503"/>
              <a:gd name="connsiteY32" fmla="*/ 806917 h 1172677"/>
              <a:gd name="connsiteX33" fmla="*/ 168212 w 1664503"/>
              <a:gd name="connsiteY33" fmla="*/ 773666 h 1172677"/>
              <a:gd name="connsiteX34" fmla="*/ 118336 w 1664503"/>
              <a:gd name="connsiteY34" fmla="*/ 740415 h 1172677"/>
              <a:gd name="connsiteX35" fmla="*/ 51834 w 1664503"/>
              <a:gd name="connsiteY35" fmla="*/ 590786 h 1172677"/>
              <a:gd name="connsiteX36" fmla="*/ 35209 w 1664503"/>
              <a:gd name="connsiteY36" fmla="*/ 540910 h 1172677"/>
              <a:gd name="connsiteX37" fmla="*/ 101711 w 1664503"/>
              <a:gd name="connsiteY37" fmla="*/ 92022 h 1172677"/>
              <a:gd name="connsiteX38" fmla="*/ 151587 w 1664503"/>
              <a:gd name="connsiteY38" fmla="*/ 92022 h 117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664503" h="1172677">
                <a:moveTo>
                  <a:pt x="85085" y="158524"/>
                </a:moveTo>
                <a:cubicBezTo>
                  <a:pt x="101710" y="119731"/>
                  <a:pt x="111550" y="77263"/>
                  <a:pt x="134961" y="42146"/>
                </a:cubicBezTo>
                <a:cubicBezTo>
                  <a:pt x="190755" y="-41545"/>
                  <a:pt x="429256" y="25189"/>
                  <a:pt x="434220" y="25520"/>
                </a:cubicBezTo>
                <a:cubicBezTo>
                  <a:pt x="450845" y="31062"/>
                  <a:pt x="468421" y="34309"/>
                  <a:pt x="484096" y="42146"/>
                </a:cubicBezTo>
                <a:cubicBezTo>
                  <a:pt x="501968" y="51082"/>
                  <a:pt x="514833" y="69655"/>
                  <a:pt x="533972" y="75397"/>
                </a:cubicBezTo>
                <a:cubicBezTo>
                  <a:pt x="571506" y="86657"/>
                  <a:pt x="611558" y="86480"/>
                  <a:pt x="650351" y="92022"/>
                </a:cubicBezTo>
                <a:cubicBezTo>
                  <a:pt x="771780" y="132499"/>
                  <a:pt x="716100" y="116772"/>
                  <a:pt x="816605" y="141899"/>
                </a:cubicBezTo>
                <a:cubicBezTo>
                  <a:pt x="1038013" y="289506"/>
                  <a:pt x="709869" y="77060"/>
                  <a:pt x="916358" y="191775"/>
                </a:cubicBezTo>
                <a:cubicBezTo>
                  <a:pt x="951292" y="211182"/>
                  <a:pt x="982860" y="236110"/>
                  <a:pt x="1016111" y="258277"/>
                </a:cubicBezTo>
                <a:cubicBezTo>
                  <a:pt x="1032736" y="269361"/>
                  <a:pt x="1046128" y="289322"/>
                  <a:pt x="1065987" y="291528"/>
                </a:cubicBezTo>
                <a:lnTo>
                  <a:pt x="1215616" y="308153"/>
                </a:lnTo>
                <a:cubicBezTo>
                  <a:pt x="1334325" y="347723"/>
                  <a:pt x="1286206" y="321962"/>
                  <a:pt x="1365245" y="374655"/>
                </a:cubicBezTo>
                <a:cubicBezTo>
                  <a:pt x="1407036" y="500024"/>
                  <a:pt x="1345801" y="350348"/>
                  <a:pt x="1431747" y="457782"/>
                </a:cubicBezTo>
                <a:cubicBezTo>
                  <a:pt x="1442695" y="471467"/>
                  <a:pt x="1437424" y="493974"/>
                  <a:pt x="1448372" y="507659"/>
                </a:cubicBezTo>
                <a:cubicBezTo>
                  <a:pt x="1460854" y="523262"/>
                  <a:pt x="1482899" y="528118"/>
                  <a:pt x="1498249" y="540910"/>
                </a:cubicBezTo>
                <a:cubicBezTo>
                  <a:pt x="1626265" y="647589"/>
                  <a:pt x="1474163" y="541477"/>
                  <a:pt x="1598001" y="624037"/>
                </a:cubicBezTo>
                <a:cubicBezTo>
                  <a:pt x="1603543" y="640662"/>
                  <a:pt x="1609813" y="657063"/>
                  <a:pt x="1614627" y="673913"/>
                </a:cubicBezTo>
                <a:cubicBezTo>
                  <a:pt x="1620904" y="695883"/>
                  <a:pt x="1624686" y="718529"/>
                  <a:pt x="1631252" y="740415"/>
                </a:cubicBezTo>
                <a:cubicBezTo>
                  <a:pt x="1641323" y="773986"/>
                  <a:pt x="1664503" y="840168"/>
                  <a:pt x="1664503" y="840168"/>
                </a:cubicBezTo>
                <a:cubicBezTo>
                  <a:pt x="1658961" y="906670"/>
                  <a:pt x="1665072" y="975194"/>
                  <a:pt x="1647878" y="1039673"/>
                </a:cubicBezTo>
                <a:cubicBezTo>
                  <a:pt x="1641820" y="1062391"/>
                  <a:pt x="1616064" y="1074498"/>
                  <a:pt x="1598001" y="1089550"/>
                </a:cubicBezTo>
                <a:cubicBezTo>
                  <a:pt x="1568537" y="1114103"/>
                  <a:pt x="1515099" y="1141704"/>
                  <a:pt x="1481623" y="1156051"/>
                </a:cubicBezTo>
                <a:cubicBezTo>
                  <a:pt x="1465515" y="1162954"/>
                  <a:pt x="1448372" y="1167135"/>
                  <a:pt x="1431747" y="1172677"/>
                </a:cubicBezTo>
                <a:cubicBezTo>
                  <a:pt x="1348620" y="1167135"/>
                  <a:pt x="1265167" y="1165251"/>
                  <a:pt x="1182365" y="1156051"/>
                </a:cubicBezTo>
                <a:cubicBezTo>
                  <a:pt x="1164948" y="1154116"/>
                  <a:pt x="1149339" y="1144240"/>
                  <a:pt x="1132489" y="1139426"/>
                </a:cubicBezTo>
                <a:cubicBezTo>
                  <a:pt x="1110519" y="1133149"/>
                  <a:pt x="1087873" y="1129366"/>
                  <a:pt x="1065987" y="1122800"/>
                </a:cubicBezTo>
                <a:cubicBezTo>
                  <a:pt x="1065885" y="1122770"/>
                  <a:pt x="941347" y="1081254"/>
                  <a:pt x="916358" y="1072924"/>
                </a:cubicBezTo>
                <a:lnTo>
                  <a:pt x="866481" y="1056299"/>
                </a:lnTo>
                <a:lnTo>
                  <a:pt x="716852" y="956546"/>
                </a:lnTo>
                <a:cubicBezTo>
                  <a:pt x="700227" y="945462"/>
                  <a:pt x="681105" y="937424"/>
                  <a:pt x="666976" y="923295"/>
                </a:cubicBezTo>
                <a:cubicBezTo>
                  <a:pt x="650351" y="906670"/>
                  <a:pt x="637653" y="884837"/>
                  <a:pt x="617100" y="873419"/>
                </a:cubicBezTo>
                <a:cubicBezTo>
                  <a:pt x="586461" y="856397"/>
                  <a:pt x="550598" y="851252"/>
                  <a:pt x="517347" y="840168"/>
                </a:cubicBezTo>
                <a:cubicBezTo>
                  <a:pt x="409397" y="804184"/>
                  <a:pt x="484938" y="825130"/>
                  <a:pt x="284591" y="806917"/>
                </a:cubicBezTo>
                <a:cubicBezTo>
                  <a:pt x="263290" y="801592"/>
                  <a:pt x="192059" y="785589"/>
                  <a:pt x="168212" y="773666"/>
                </a:cubicBezTo>
                <a:cubicBezTo>
                  <a:pt x="150340" y="764730"/>
                  <a:pt x="134961" y="751499"/>
                  <a:pt x="118336" y="740415"/>
                </a:cubicBezTo>
                <a:cubicBezTo>
                  <a:pt x="65643" y="661376"/>
                  <a:pt x="91403" y="709494"/>
                  <a:pt x="51834" y="590786"/>
                </a:cubicBezTo>
                <a:lnTo>
                  <a:pt x="35209" y="540910"/>
                </a:lnTo>
                <a:cubicBezTo>
                  <a:pt x="42599" y="348775"/>
                  <a:pt x="-83756" y="122934"/>
                  <a:pt x="101711" y="92022"/>
                </a:cubicBezTo>
                <a:cubicBezTo>
                  <a:pt x="118110" y="89289"/>
                  <a:pt x="134962" y="92022"/>
                  <a:pt x="151587" y="92022"/>
                </a:cubicBezTo>
              </a:path>
            </a:pathLst>
          </a:cu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7B289208-9857-5A4C-B43C-AAE43F97BD81}"/>
              </a:ext>
            </a:extLst>
          </p:cNvPr>
          <p:cNvSpPr/>
          <p:nvPr/>
        </p:nvSpPr>
        <p:spPr>
          <a:xfrm>
            <a:off x="4771505" y="3258586"/>
            <a:ext cx="532015" cy="442324"/>
          </a:xfrm>
          <a:custGeom>
            <a:avLst/>
            <a:gdLst>
              <a:gd name="connsiteX0" fmla="*/ 216131 w 532015"/>
              <a:gd name="connsiteY0" fmla="*/ 0 h 442324"/>
              <a:gd name="connsiteX1" fmla="*/ 216131 w 532015"/>
              <a:gd name="connsiteY1" fmla="*/ 0 h 442324"/>
              <a:gd name="connsiteX2" fmla="*/ 482139 w 532015"/>
              <a:gd name="connsiteY2" fmla="*/ 33251 h 442324"/>
              <a:gd name="connsiteX3" fmla="*/ 532015 w 532015"/>
              <a:gd name="connsiteY3" fmla="*/ 66502 h 442324"/>
              <a:gd name="connsiteX4" fmla="*/ 515390 w 532015"/>
              <a:gd name="connsiteY4" fmla="*/ 299259 h 442324"/>
              <a:gd name="connsiteX5" fmla="*/ 482139 w 532015"/>
              <a:gd name="connsiteY5" fmla="*/ 349135 h 442324"/>
              <a:gd name="connsiteX6" fmla="*/ 332510 w 532015"/>
              <a:gd name="connsiteY6" fmla="*/ 432262 h 442324"/>
              <a:gd name="connsiteX7" fmla="*/ 16626 w 532015"/>
              <a:gd name="connsiteY7" fmla="*/ 365760 h 442324"/>
              <a:gd name="connsiteX8" fmla="*/ 0 w 532015"/>
              <a:gd name="connsiteY8" fmla="*/ 315884 h 442324"/>
              <a:gd name="connsiteX9" fmla="*/ 33251 w 532015"/>
              <a:gd name="connsiteY9" fmla="*/ 149629 h 442324"/>
              <a:gd name="connsiteX10" fmla="*/ 66502 w 532015"/>
              <a:gd name="connsiteY10" fmla="*/ 99753 h 442324"/>
              <a:gd name="connsiteX11" fmla="*/ 116379 w 532015"/>
              <a:gd name="connsiteY11" fmla="*/ 66502 h 442324"/>
              <a:gd name="connsiteX12" fmla="*/ 232757 w 532015"/>
              <a:gd name="connsiteY12" fmla="*/ 33251 h 442324"/>
              <a:gd name="connsiteX13" fmla="*/ 282633 w 532015"/>
              <a:gd name="connsiteY13" fmla="*/ 16626 h 442324"/>
              <a:gd name="connsiteX14" fmla="*/ 349135 w 532015"/>
              <a:gd name="connsiteY14" fmla="*/ 33251 h 442324"/>
              <a:gd name="connsiteX15" fmla="*/ 349135 w 532015"/>
              <a:gd name="connsiteY15" fmla="*/ 33251 h 44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2015" h="442324">
                <a:moveTo>
                  <a:pt x="216131" y="0"/>
                </a:moveTo>
                <a:lnTo>
                  <a:pt x="216131" y="0"/>
                </a:lnTo>
                <a:cubicBezTo>
                  <a:pt x="227783" y="1295"/>
                  <a:pt x="454237" y="24880"/>
                  <a:pt x="482139" y="33251"/>
                </a:cubicBezTo>
                <a:cubicBezTo>
                  <a:pt x="501278" y="38993"/>
                  <a:pt x="515390" y="55418"/>
                  <a:pt x="532015" y="66502"/>
                </a:cubicBezTo>
                <a:cubicBezTo>
                  <a:pt x="526473" y="144088"/>
                  <a:pt x="528907" y="222659"/>
                  <a:pt x="515390" y="299259"/>
                </a:cubicBezTo>
                <a:cubicBezTo>
                  <a:pt x="511918" y="318936"/>
                  <a:pt x="497176" y="335977"/>
                  <a:pt x="482139" y="349135"/>
                </a:cubicBezTo>
                <a:cubicBezTo>
                  <a:pt x="411778" y="410700"/>
                  <a:pt x="401015" y="409428"/>
                  <a:pt x="332510" y="432262"/>
                </a:cubicBezTo>
                <a:cubicBezTo>
                  <a:pt x="134060" y="420589"/>
                  <a:pt x="80179" y="492864"/>
                  <a:pt x="16626" y="365760"/>
                </a:cubicBezTo>
                <a:cubicBezTo>
                  <a:pt x="8789" y="350085"/>
                  <a:pt x="5542" y="332509"/>
                  <a:pt x="0" y="315884"/>
                </a:cubicBezTo>
                <a:cubicBezTo>
                  <a:pt x="6126" y="273003"/>
                  <a:pt x="10039" y="196054"/>
                  <a:pt x="33251" y="149629"/>
                </a:cubicBezTo>
                <a:cubicBezTo>
                  <a:pt x="42187" y="131757"/>
                  <a:pt x="52373" y="113882"/>
                  <a:pt x="66502" y="99753"/>
                </a:cubicBezTo>
                <a:cubicBezTo>
                  <a:pt x="80631" y="85624"/>
                  <a:pt x="98507" y="75438"/>
                  <a:pt x="116379" y="66502"/>
                </a:cubicBezTo>
                <a:cubicBezTo>
                  <a:pt x="142950" y="53217"/>
                  <a:pt x="207904" y="40352"/>
                  <a:pt x="232757" y="33251"/>
                </a:cubicBezTo>
                <a:cubicBezTo>
                  <a:pt x="249607" y="28437"/>
                  <a:pt x="282633" y="16626"/>
                  <a:pt x="282633" y="16626"/>
                </a:cubicBezTo>
                <a:lnTo>
                  <a:pt x="349135" y="33251"/>
                </a:lnTo>
                <a:lnTo>
                  <a:pt x="349135" y="33251"/>
                </a:lnTo>
              </a:path>
            </a:pathLst>
          </a:cu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68AB637-DBB8-7046-9675-C20562394AF9}"/>
              </a:ext>
            </a:extLst>
          </p:cNvPr>
          <p:cNvSpPr txBox="1"/>
          <p:nvPr/>
        </p:nvSpPr>
        <p:spPr>
          <a:xfrm>
            <a:off x="9185386" y="2031076"/>
            <a:ext cx="2168414" cy="1138773"/>
          </a:xfrm>
          <a:prstGeom prst="rect">
            <a:avLst/>
          </a:prstGeom>
          <a:noFill/>
        </p:spPr>
        <p:txBody>
          <a:bodyPr wrap="none" rtlCol="0">
            <a:spAutoFit/>
          </a:bodyPr>
          <a:lstStyle/>
          <a:p>
            <a:r>
              <a:rPr lang="en-US" sz="3400" dirty="0"/>
              <a:t>Is this a </a:t>
            </a:r>
          </a:p>
          <a:p>
            <a:r>
              <a:rPr lang="en-US" sz="3400" dirty="0"/>
              <a:t>valid gate? </a:t>
            </a:r>
          </a:p>
        </p:txBody>
      </p:sp>
      <p:sp>
        <p:nvSpPr>
          <p:cNvPr id="8" name="TextBox 7">
            <a:extLst>
              <a:ext uri="{FF2B5EF4-FFF2-40B4-BE49-F238E27FC236}">
                <a16:creationId xmlns:a16="http://schemas.microsoft.com/office/drawing/2014/main" id="{F6CFE7A8-F146-394D-9C71-ABFD92AA8F4F}"/>
              </a:ext>
            </a:extLst>
          </p:cNvPr>
          <p:cNvSpPr txBox="1"/>
          <p:nvPr/>
        </p:nvSpPr>
        <p:spPr>
          <a:xfrm>
            <a:off x="296497" y="1992212"/>
            <a:ext cx="2168414" cy="1138773"/>
          </a:xfrm>
          <a:prstGeom prst="rect">
            <a:avLst/>
          </a:prstGeom>
          <a:noFill/>
        </p:spPr>
        <p:txBody>
          <a:bodyPr wrap="none" rtlCol="0">
            <a:spAutoFit/>
          </a:bodyPr>
          <a:lstStyle/>
          <a:p>
            <a:r>
              <a:rPr lang="en-US" sz="3400" dirty="0"/>
              <a:t>Is this a </a:t>
            </a:r>
          </a:p>
          <a:p>
            <a:r>
              <a:rPr lang="en-US" sz="3400" dirty="0"/>
              <a:t>valid gate? </a:t>
            </a:r>
          </a:p>
        </p:txBody>
      </p:sp>
      <p:cxnSp>
        <p:nvCxnSpPr>
          <p:cNvPr id="10" name="Straight Arrow Connector 9">
            <a:extLst>
              <a:ext uri="{FF2B5EF4-FFF2-40B4-BE49-F238E27FC236}">
                <a16:creationId xmlns:a16="http://schemas.microsoft.com/office/drawing/2014/main" id="{2EEE4495-01A0-2941-9658-5CF57714B1ED}"/>
              </a:ext>
            </a:extLst>
          </p:cNvPr>
          <p:cNvCxnSpPr/>
          <p:nvPr/>
        </p:nvCxnSpPr>
        <p:spPr>
          <a:xfrm flipH="1">
            <a:off x="7531331" y="2959331"/>
            <a:ext cx="1654055" cy="7415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CF6FD64-9F3F-9D48-B1B9-A7E5226152A8}"/>
              </a:ext>
            </a:extLst>
          </p:cNvPr>
          <p:cNvCxnSpPr>
            <a:cxnSpLocks/>
          </p:cNvCxnSpPr>
          <p:nvPr/>
        </p:nvCxnSpPr>
        <p:spPr>
          <a:xfrm>
            <a:off x="2361337" y="2934176"/>
            <a:ext cx="2210663" cy="4485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58693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D2B2-22A7-654F-BA93-C037AA13ED79}"/>
              </a:ext>
            </a:extLst>
          </p:cNvPr>
          <p:cNvSpPr>
            <a:spLocks noGrp="1"/>
          </p:cNvSpPr>
          <p:nvPr>
            <p:ph type="title"/>
          </p:nvPr>
        </p:nvSpPr>
        <p:spPr>
          <a:xfrm>
            <a:off x="173182" y="29162"/>
            <a:ext cx="10515600" cy="1325563"/>
          </a:xfrm>
        </p:spPr>
        <p:txBody>
          <a:bodyPr/>
          <a:lstStyle/>
          <a:p>
            <a:r>
              <a:rPr lang="en-US" dirty="0"/>
              <a:t>People are already gating and clustering t-SNE maps! Is this ok??</a:t>
            </a:r>
          </a:p>
        </p:txBody>
      </p:sp>
      <p:pic>
        <p:nvPicPr>
          <p:cNvPr id="5" name="Picture 4">
            <a:extLst>
              <a:ext uri="{FF2B5EF4-FFF2-40B4-BE49-F238E27FC236}">
                <a16:creationId xmlns:a16="http://schemas.microsoft.com/office/drawing/2014/main" id="{B7FE11AE-3ECC-A646-A846-B81019263334}"/>
              </a:ext>
            </a:extLst>
          </p:cNvPr>
          <p:cNvPicPr>
            <a:picLocks noChangeAspect="1"/>
          </p:cNvPicPr>
          <p:nvPr/>
        </p:nvPicPr>
        <p:blipFill>
          <a:blip r:embed="rId3"/>
          <a:stretch>
            <a:fillRect/>
          </a:stretch>
        </p:blipFill>
        <p:spPr>
          <a:xfrm>
            <a:off x="296950" y="4718792"/>
            <a:ext cx="9212810" cy="2079985"/>
          </a:xfrm>
          <a:prstGeom prst="rect">
            <a:avLst/>
          </a:prstGeom>
          <a:ln>
            <a:solidFill>
              <a:schemeClr val="tx1"/>
            </a:solidFill>
          </a:ln>
        </p:spPr>
      </p:pic>
      <p:sp>
        <p:nvSpPr>
          <p:cNvPr id="6" name="TextBox 5">
            <a:extLst>
              <a:ext uri="{FF2B5EF4-FFF2-40B4-BE49-F238E27FC236}">
                <a16:creationId xmlns:a16="http://schemas.microsoft.com/office/drawing/2014/main" id="{B69E0720-AB6A-A54F-89F7-B06B6CEC00D6}"/>
              </a:ext>
            </a:extLst>
          </p:cNvPr>
          <p:cNvSpPr txBox="1"/>
          <p:nvPr/>
        </p:nvSpPr>
        <p:spPr>
          <a:xfrm>
            <a:off x="296950" y="4214054"/>
            <a:ext cx="6613029" cy="492443"/>
          </a:xfrm>
          <a:prstGeom prst="rect">
            <a:avLst/>
          </a:prstGeom>
          <a:noFill/>
        </p:spPr>
        <p:txBody>
          <a:bodyPr wrap="none" rtlCol="0">
            <a:spAutoFit/>
          </a:bodyPr>
          <a:lstStyle/>
          <a:p>
            <a:r>
              <a:rPr lang="en-US" sz="2600" dirty="0" err="1"/>
              <a:t>Accense</a:t>
            </a:r>
            <a:r>
              <a:rPr lang="en-US" sz="2600" dirty="0"/>
              <a:t> (</a:t>
            </a:r>
            <a:r>
              <a:rPr lang="en-US" sz="2600" dirty="0" err="1"/>
              <a:t>Petter</a:t>
            </a:r>
            <a:r>
              <a:rPr lang="en-US" sz="2600" dirty="0"/>
              <a:t> </a:t>
            </a:r>
            <a:r>
              <a:rPr lang="en-US" sz="2600" dirty="0" err="1"/>
              <a:t>Brodin</a:t>
            </a:r>
            <a:r>
              <a:rPr lang="en-US" sz="2600" dirty="0"/>
              <a:t>): Clustering a t-SNE map</a:t>
            </a:r>
          </a:p>
        </p:txBody>
      </p:sp>
      <p:sp>
        <p:nvSpPr>
          <p:cNvPr id="7" name="TextBox 6">
            <a:extLst>
              <a:ext uri="{FF2B5EF4-FFF2-40B4-BE49-F238E27FC236}">
                <a16:creationId xmlns:a16="http://schemas.microsoft.com/office/drawing/2014/main" id="{7B143EFE-DF3D-0845-9989-E023283BF247}"/>
              </a:ext>
            </a:extLst>
          </p:cNvPr>
          <p:cNvSpPr txBox="1"/>
          <p:nvPr/>
        </p:nvSpPr>
        <p:spPr>
          <a:xfrm>
            <a:off x="296950" y="1491813"/>
            <a:ext cx="8415061" cy="492443"/>
          </a:xfrm>
          <a:prstGeom prst="rect">
            <a:avLst/>
          </a:prstGeom>
          <a:noFill/>
        </p:spPr>
        <p:txBody>
          <a:bodyPr wrap="none" rtlCol="0">
            <a:spAutoFit/>
          </a:bodyPr>
          <a:lstStyle/>
          <a:p>
            <a:r>
              <a:rPr lang="en-US" sz="2600" dirty="0"/>
              <a:t>Michael Wong and Evan Newell: Manually gating a t-SNE map</a:t>
            </a:r>
          </a:p>
        </p:txBody>
      </p:sp>
      <p:pic>
        <p:nvPicPr>
          <p:cNvPr id="9" name="Picture 8">
            <a:extLst>
              <a:ext uri="{FF2B5EF4-FFF2-40B4-BE49-F238E27FC236}">
                <a16:creationId xmlns:a16="http://schemas.microsoft.com/office/drawing/2014/main" id="{48ED65E2-D471-EB49-BAA4-91B0EFD472FC}"/>
              </a:ext>
            </a:extLst>
          </p:cNvPr>
          <p:cNvPicPr>
            <a:picLocks noChangeAspect="1"/>
          </p:cNvPicPr>
          <p:nvPr/>
        </p:nvPicPr>
        <p:blipFill rotWithShape="1">
          <a:blip r:embed="rId4"/>
          <a:srcRect l="3609"/>
          <a:stretch/>
        </p:blipFill>
        <p:spPr>
          <a:xfrm>
            <a:off x="296950" y="2050756"/>
            <a:ext cx="6722894" cy="2138967"/>
          </a:xfrm>
          <a:prstGeom prst="rect">
            <a:avLst/>
          </a:prstGeom>
          <a:ln>
            <a:solidFill>
              <a:schemeClr val="tx1"/>
            </a:solidFill>
          </a:ln>
        </p:spPr>
      </p:pic>
      <p:sp>
        <p:nvSpPr>
          <p:cNvPr id="10" name="TextBox 9">
            <a:extLst>
              <a:ext uri="{FF2B5EF4-FFF2-40B4-BE49-F238E27FC236}">
                <a16:creationId xmlns:a16="http://schemas.microsoft.com/office/drawing/2014/main" id="{1B9B2D55-7469-1E45-9088-8ECB1881518D}"/>
              </a:ext>
            </a:extLst>
          </p:cNvPr>
          <p:cNvSpPr txBox="1"/>
          <p:nvPr/>
        </p:nvSpPr>
        <p:spPr>
          <a:xfrm>
            <a:off x="7481455" y="2750907"/>
            <a:ext cx="1303883" cy="646331"/>
          </a:xfrm>
          <a:prstGeom prst="rect">
            <a:avLst/>
          </a:prstGeom>
          <a:noFill/>
        </p:spPr>
        <p:txBody>
          <a:bodyPr wrap="none" rtlCol="0">
            <a:spAutoFit/>
          </a:bodyPr>
          <a:lstStyle/>
          <a:p>
            <a:r>
              <a:rPr lang="en-US" dirty="0"/>
              <a:t>Wong </a:t>
            </a:r>
            <a:r>
              <a:rPr lang="en-US" i="1" dirty="0"/>
              <a:t>et al</a:t>
            </a:r>
            <a:r>
              <a:rPr lang="en-US" dirty="0"/>
              <a:t>, </a:t>
            </a:r>
          </a:p>
          <a:p>
            <a:r>
              <a:rPr lang="en-US" i="1" dirty="0"/>
              <a:t>Cell</a:t>
            </a:r>
            <a:r>
              <a:rPr lang="en-US" dirty="0"/>
              <a:t> 2016</a:t>
            </a:r>
          </a:p>
        </p:txBody>
      </p:sp>
      <p:sp>
        <p:nvSpPr>
          <p:cNvPr id="11" name="TextBox 10">
            <a:extLst>
              <a:ext uri="{FF2B5EF4-FFF2-40B4-BE49-F238E27FC236}">
                <a16:creationId xmlns:a16="http://schemas.microsoft.com/office/drawing/2014/main" id="{1A30AFAA-70E0-0740-A0E2-5CDCC1246697}"/>
              </a:ext>
            </a:extLst>
          </p:cNvPr>
          <p:cNvSpPr txBox="1"/>
          <p:nvPr/>
        </p:nvSpPr>
        <p:spPr>
          <a:xfrm>
            <a:off x="9894916" y="5435618"/>
            <a:ext cx="1392945" cy="646331"/>
          </a:xfrm>
          <a:prstGeom prst="rect">
            <a:avLst/>
          </a:prstGeom>
          <a:noFill/>
        </p:spPr>
        <p:txBody>
          <a:bodyPr wrap="none" rtlCol="0">
            <a:spAutoFit/>
          </a:bodyPr>
          <a:lstStyle/>
          <a:p>
            <a:r>
              <a:rPr lang="en-US" dirty="0"/>
              <a:t>Shekar </a:t>
            </a:r>
            <a:r>
              <a:rPr lang="en-US" i="1" dirty="0"/>
              <a:t>et al</a:t>
            </a:r>
            <a:r>
              <a:rPr lang="en-US" dirty="0"/>
              <a:t>, </a:t>
            </a:r>
          </a:p>
          <a:p>
            <a:r>
              <a:rPr lang="en-US" i="1" dirty="0"/>
              <a:t>PNAS</a:t>
            </a:r>
            <a:r>
              <a:rPr lang="en-US" dirty="0"/>
              <a:t> 2014</a:t>
            </a:r>
          </a:p>
        </p:txBody>
      </p:sp>
    </p:spTree>
    <p:extLst>
      <p:ext uri="{BB962C8B-B14F-4D97-AF65-F5344CB8AC3E}">
        <p14:creationId xmlns:p14="http://schemas.microsoft.com/office/powerpoint/2010/main" val="64042708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A0A5-BA57-734A-A1F1-430938F94ED1}"/>
              </a:ext>
            </a:extLst>
          </p:cNvPr>
          <p:cNvSpPr>
            <a:spLocks noGrp="1"/>
          </p:cNvSpPr>
          <p:nvPr>
            <p:ph type="title"/>
          </p:nvPr>
        </p:nvSpPr>
        <p:spPr>
          <a:xfrm>
            <a:off x="838200" y="48261"/>
            <a:ext cx="10515600" cy="1325563"/>
          </a:xfrm>
        </p:spPr>
        <p:txBody>
          <a:bodyPr/>
          <a:lstStyle/>
          <a:p>
            <a:r>
              <a:rPr lang="en-US" dirty="0"/>
              <a:t>Method: color t-SNE map by KNN fidelity for a given set of values K</a:t>
            </a:r>
          </a:p>
        </p:txBody>
      </p:sp>
      <p:pic>
        <p:nvPicPr>
          <p:cNvPr id="4" name="Picture 3">
            <a:extLst>
              <a:ext uri="{FF2B5EF4-FFF2-40B4-BE49-F238E27FC236}">
                <a16:creationId xmlns:a16="http://schemas.microsoft.com/office/drawing/2014/main" id="{7B9BEE81-0AA8-484A-AA45-2BCA5652327F}"/>
              </a:ext>
            </a:extLst>
          </p:cNvPr>
          <p:cNvPicPr>
            <a:picLocks noChangeAspect="1"/>
          </p:cNvPicPr>
          <p:nvPr/>
        </p:nvPicPr>
        <p:blipFill>
          <a:blip r:embed="rId3"/>
          <a:stretch>
            <a:fillRect/>
          </a:stretch>
        </p:blipFill>
        <p:spPr>
          <a:xfrm>
            <a:off x="123085" y="1373824"/>
            <a:ext cx="5598695" cy="5484176"/>
          </a:xfrm>
          <a:prstGeom prst="rect">
            <a:avLst/>
          </a:prstGeom>
        </p:spPr>
      </p:pic>
      <p:sp>
        <p:nvSpPr>
          <p:cNvPr id="5" name="TextBox 4">
            <a:extLst>
              <a:ext uri="{FF2B5EF4-FFF2-40B4-BE49-F238E27FC236}">
                <a16:creationId xmlns:a16="http://schemas.microsoft.com/office/drawing/2014/main" id="{29507CE8-F580-924E-BF3F-F34B89CBDE94}"/>
              </a:ext>
            </a:extLst>
          </p:cNvPr>
          <p:cNvSpPr txBox="1"/>
          <p:nvPr/>
        </p:nvSpPr>
        <p:spPr>
          <a:xfrm>
            <a:off x="687176" y="2699387"/>
            <a:ext cx="1058495" cy="646331"/>
          </a:xfrm>
          <a:prstGeom prst="rect">
            <a:avLst/>
          </a:prstGeom>
          <a:noFill/>
        </p:spPr>
        <p:txBody>
          <a:bodyPr wrap="none" rtlCol="0">
            <a:spAutoFit/>
          </a:bodyPr>
          <a:lstStyle/>
          <a:p>
            <a:r>
              <a:rPr lang="en-US" dirty="0"/>
              <a:t>Local</a:t>
            </a:r>
          </a:p>
          <a:p>
            <a:r>
              <a:rPr lang="en-US" dirty="0"/>
              <a:t>Structure</a:t>
            </a:r>
          </a:p>
        </p:txBody>
      </p:sp>
      <p:sp>
        <p:nvSpPr>
          <p:cNvPr id="6" name="TextBox 5">
            <a:extLst>
              <a:ext uri="{FF2B5EF4-FFF2-40B4-BE49-F238E27FC236}">
                <a16:creationId xmlns:a16="http://schemas.microsoft.com/office/drawing/2014/main" id="{386B3C3D-AEE8-F947-821A-D0DCF4268CD3}"/>
              </a:ext>
            </a:extLst>
          </p:cNvPr>
          <p:cNvSpPr txBox="1"/>
          <p:nvPr/>
        </p:nvSpPr>
        <p:spPr>
          <a:xfrm>
            <a:off x="2737666" y="3345718"/>
            <a:ext cx="1058495" cy="646331"/>
          </a:xfrm>
          <a:prstGeom prst="rect">
            <a:avLst/>
          </a:prstGeom>
          <a:noFill/>
        </p:spPr>
        <p:txBody>
          <a:bodyPr wrap="none" rtlCol="0">
            <a:spAutoFit/>
          </a:bodyPr>
          <a:lstStyle/>
          <a:p>
            <a:r>
              <a:rPr lang="en-US" dirty="0"/>
              <a:t>Global</a:t>
            </a:r>
          </a:p>
          <a:p>
            <a:r>
              <a:rPr lang="en-US" dirty="0"/>
              <a:t>Structure</a:t>
            </a:r>
          </a:p>
        </p:txBody>
      </p:sp>
      <p:sp>
        <p:nvSpPr>
          <p:cNvPr id="7" name="Rectangle 6">
            <a:extLst>
              <a:ext uri="{FF2B5EF4-FFF2-40B4-BE49-F238E27FC236}">
                <a16:creationId xmlns:a16="http://schemas.microsoft.com/office/drawing/2014/main" id="{674C284D-D10C-7741-8324-44C66681FAE4}"/>
              </a:ext>
            </a:extLst>
          </p:cNvPr>
          <p:cNvSpPr/>
          <p:nvPr/>
        </p:nvSpPr>
        <p:spPr>
          <a:xfrm>
            <a:off x="838200" y="4256116"/>
            <a:ext cx="209204" cy="2493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C2AD0814-9931-CB4D-95F1-D63D547D7D90}"/>
              </a:ext>
            </a:extLst>
          </p:cNvPr>
          <p:cNvCxnSpPr>
            <a:cxnSpLocks/>
          </p:cNvCxnSpPr>
          <p:nvPr/>
        </p:nvCxnSpPr>
        <p:spPr>
          <a:xfrm>
            <a:off x="1047404" y="4447021"/>
            <a:ext cx="5187141" cy="584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6DA2E38-34A4-D943-862A-BE4D343C6DC5}"/>
              </a:ext>
            </a:extLst>
          </p:cNvPr>
          <p:cNvPicPr>
            <a:picLocks noChangeAspect="1"/>
          </p:cNvPicPr>
          <p:nvPr/>
        </p:nvPicPr>
        <p:blipFill>
          <a:blip r:embed="rId4"/>
          <a:stretch>
            <a:fillRect/>
          </a:stretch>
        </p:blipFill>
        <p:spPr>
          <a:xfrm>
            <a:off x="6443749" y="1373824"/>
            <a:ext cx="5467004" cy="5289084"/>
          </a:xfrm>
          <a:prstGeom prst="rect">
            <a:avLst/>
          </a:prstGeom>
        </p:spPr>
      </p:pic>
    </p:spTree>
    <p:extLst>
      <p:ext uri="{BB962C8B-B14F-4D97-AF65-F5344CB8AC3E}">
        <p14:creationId xmlns:p14="http://schemas.microsoft.com/office/powerpoint/2010/main" val="58993741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8739E-8ACF-554C-94E8-122CDB082AA6}"/>
              </a:ext>
            </a:extLst>
          </p:cNvPr>
          <p:cNvSpPr>
            <a:spLocks noGrp="1"/>
          </p:cNvSpPr>
          <p:nvPr>
            <p:ph type="title"/>
          </p:nvPr>
        </p:nvSpPr>
        <p:spPr>
          <a:xfrm>
            <a:off x="838200" y="0"/>
            <a:ext cx="10515600" cy="1325563"/>
          </a:xfrm>
        </p:spPr>
        <p:txBody>
          <a:bodyPr/>
          <a:lstStyle/>
          <a:p>
            <a:r>
              <a:rPr lang="en-US" dirty="0"/>
              <a:t>Local t-SNE fidelity sets guidelines for t-SNE clustering and gating</a:t>
            </a:r>
          </a:p>
        </p:txBody>
      </p:sp>
      <p:pic>
        <p:nvPicPr>
          <p:cNvPr id="5" name="Picture 4">
            <a:extLst>
              <a:ext uri="{FF2B5EF4-FFF2-40B4-BE49-F238E27FC236}">
                <a16:creationId xmlns:a16="http://schemas.microsoft.com/office/drawing/2014/main" id="{79DBE18A-02FE-4647-A5D5-CCB90675BA96}"/>
              </a:ext>
            </a:extLst>
          </p:cNvPr>
          <p:cNvPicPr>
            <a:picLocks noChangeAspect="1"/>
          </p:cNvPicPr>
          <p:nvPr/>
        </p:nvPicPr>
        <p:blipFill>
          <a:blip r:embed="rId3"/>
          <a:stretch>
            <a:fillRect/>
          </a:stretch>
        </p:blipFill>
        <p:spPr>
          <a:xfrm>
            <a:off x="68326" y="1371600"/>
            <a:ext cx="2931796" cy="2743200"/>
          </a:xfrm>
          <a:prstGeom prst="rect">
            <a:avLst/>
          </a:prstGeom>
        </p:spPr>
      </p:pic>
      <p:pic>
        <p:nvPicPr>
          <p:cNvPr id="7" name="Picture 6">
            <a:extLst>
              <a:ext uri="{FF2B5EF4-FFF2-40B4-BE49-F238E27FC236}">
                <a16:creationId xmlns:a16="http://schemas.microsoft.com/office/drawing/2014/main" id="{21B9CD31-1939-B74B-8C6C-29FC101DF39E}"/>
              </a:ext>
            </a:extLst>
          </p:cNvPr>
          <p:cNvPicPr>
            <a:picLocks noChangeAspect="1"/>
          </p:cNvPicPr>
          <p:nvPr/>
        </p:nvPicPr>
        <p:blipFill>
          <a:blip r:embed="rId4"/>
          <a:stretch>
            <a:fillRect/>
          </a:stretch>
        </p:blipFill>
        <p:spPr>
          <a:xfrm>
            <a:off x="5947933" y="1312128"/>
            <a:ext cx="2928769" cy="2743200"/>
          </a:xfrm>
          <a:prstGeom prst="rect">
            <a:avLst/>
          </a:prstGeom>
        </p:spPr>
      </p:pic>
      <p:pic>
        <p:nvPicPr>
          <p:cNvPr id="9" name="Picture 8">
            <a:extLst>
              <a:ext uri="{FF2B5EF4-FFF2-40B4-BE49-F238E27FC236}">
                <a16:creationId xmlns:a16="http://schemas.microsoft.com/office/drawing/2014/main" id="{33898F08-1A86-B441-BA27-6F74B8896C78}"/>
              </a:ext>
            </a:extLst>
          </p:cNvPr>
          <p:cNvPicPr>
            <a:picLocks noChangeAspect="1"/>
          </p:cNvPicPr>
          <p:nvPr/>
        </p:nvPicPr>
        <p:blipFill>
          <a:blip r:embed="rId5"/>
          <a:stretch>
            <a:fillRect/>
          </a:stretch>
        </p:blipFill>
        <p:spPr>
          <a:xfrm>
            <a:off x="8938908" y="1312128"/>
            <a:ext cx="2817341" cy="2743200"/>
          </a:xfrm>
          <a:prstGeom prst="rect">
            <a:avLst/>
          </a:prstGeom>
        </p:spPr>
      </p:pic>
      <p:pic>
        <p:nvPicPr>
          <p:cNvPr id="13" name="Picture 12">
            <a:extLst>
              <a:ext uri="{FF2B5EF4-FFF2-40B4-BE49-F238E27FC236}">
                <a16:creationId xmlns:a16="http://schemas.microsoft.com/office/drawing/2014/main" id="{9562479F-ECF6-2D4E-9943-A1BB2C87EBAE}"/>
              </a:ext>
            </a:extLst>
          </p:cNvPr>
          <p:cNvPicPr>
            <a:picLocks noChangeAspect="1"/>
          </p:cNvPicPr>
          <p:nvPr/>
        </p:nvPicPr>
        <p:blipFill>
          <a:blip r:embed="rId6"/>
          <a:stretch>
            <a:fillRect/>
          </a:stretch>
        </p:blipFill>
        <p:spPr>
          <a:xfrm>
            <a:off x="3008554" y="4114800"/>
            <a:ext cx="2851266" cy="2743200"/>
          </a:xfrm>
          <a:prstGeom prst="rect">
            <a:avLst/>
          </a:prstGeom>
        </p:spPr>
      </p:pic>
      <p:pic>
        <p:nvPicPr>
          <p:cNvPr id="15" name="Picture 14">
            <a:extLst>
              <a:ext uri="{FF2B5EF4-FFF2-40B4-BE49-F238E27FC236}">
                <a16:creationId xmlns:a16="http://schemas.microsoft.com/office/drawing/2014/main" id="{B159291B-0219-4D43-B28C-B27C641D049E}"/>
              </a:ext>
            </a:extLst>
          </p:cNvPr>
          <p:cNvPicPr>
            <a:picLocks noChangeAspect="1"/>
          </p:cNvPicPr>
          <p:nvPr/>
        </p:nvPicPr>
        <p:blipFill>
          <a:blip r:embed="rId7"/>
          <a:stretch>
            <a:fillRect/>
          </a:stretch>
        </p:blipFill>
        <p:spPr>
          <a:xfrm>
            <a:off x="5958404" y="4091781"/>
            <a:ext cx="2918298" cy="2743200"/>
          </a:xfrm>
          <a:prstGeom prst="rect">
            <a:avLst/>
          </a:prstGeom>
        </p:spPr>
      </p:pic>
      <p:pic>
        <p:nvPicPr>
          <p:cNvPr id="19" name="Picture 18">
            <a:extLst>
              <a:ext uri="{FF2B5EF4-FFF2-40B4-BE49-F238E27FC236}">
                <a16:creationId xmlns:a16="http://schemas.microsoft.com/office/drawing/2014/main" id="{92D34DE5-0CFF-D145-A64B-B9F72CF12B47}"/>
              </a:ext>
            </a:extLst>
          </p:cNvPr>
          <p:cNvPicPr>
            <a:picLocks noChangeAspect="1"/>
          </p:cNvPicPr>
          <p:nvPr/>
        </p:nvPicPr>
        <p:blipFill>
          <a:blip r:embed="rId8"/>
          <a:stretch>
            <a:fillRect/>
          </a:stretch>
        </p:blipFill>
        <p:spPr>
          <a:xfrm>
            <a:off x="116484" y="4114800"/>
            <a:ext cx="2835479" cy="2743200"/>
          </a:xfrm>
          <a:prstGeom prst="rect">
            <a:avLst/>
          </a:prstGeom>
        </p:spPr>
      </p:pic>
      <p:pic>
        <p:nvPicPr>
          <p:cNvPr id="21" name="Picture 20">
            <a:extLst>
              <a:ext uri="{FF2B5EF4-FFF2-40B4-BE49-F238E27FC236}">
                <a16:creationId xmlns:a16="http://schemas.microsoft.com/office/drawing/2014/main" id="{D53DC981-3B7F-2244-BD8F-3EE28E696C64}"/>
              </a:ext>
            </a:extLst>
          </p:cNvPr>
          <p:cNvPicPr>
            <a:picLocks noChangeAspect="1"/>
          </p:cNvPicPr>
          <p:nvPr/>
        </p:nvPicPr>
        <p:blipFill>
          <a:blip r:embed="rId9"/>
          <a:stretch>
            <a:fillRect/>
          </a:stretch>
        </p:blipFill>
        <p:spPr>
          <a:xfrm>
            <a:off x="2982647" y="1348581"/>
            <a:ext cx="2903080" cy="2743200"/>
          </a:xfrm>
          <a:prstGeom prst="rect">
            <a:avLst/>
          </a:prstGeom>
        </p:spPr>
      </p:pic>
      <p:pic>
        <p:nvPicPr>
          <p:cNvPr id="24" name="Picture 23">
            <a:extLst>
              <a:ext uri="{FF2B5EF4-FFF2-40B4-BE49-F238E27FC236}">
                <a16:creationId xmlns:a16="http://schemas.microsoft.com/office/drawing/2014/main" id="{58BB6276-9B23-2445-A9B9-88F3B9FEF7D5}"/>
              </a:ext>
            </a:extLst>
          </p:cNvPr>
          <p:cNvPicPr>
            <a:picLocks noChangeAspect="1"/>
          </p:cNvPicPr>
          <p:nvPr/>
        </p:nvPicPr>
        <p:blipFill>
          <a:blip r:embed="rId10"/>
          <a:stretch>
            <a:fillRect/>
          </a:stretch>
        </p:blipFill>
        <p:spPr>
          <a:xfrm>
            <a:off x="8876702" y="4128234"/>
            <a:ext cx="2983230" cy="2743200"/>
          </a:xfrm>
          <a:prstGeom prst="rect">
            <a:avLst/>
          </a:prstGeom>
        </p:spPr>
      </p:pic>
    </p:spTree>
    <p:extLst>
      <p:ext uri="{BB962C8B-B14F-4D97-AF65-F5344CB8AC3E}">
        <p14:creationId xmlns:p14="http://schemas.microsoft.com/office/powerpoint/2010/main" val="20877625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AF82-4032-3E4C-B3DF-38BDAC7CAF2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368C05E-1192-3647-835C-E6C845CF2680}"/>
              </a:ext>
            </a:extLst>
          </p:cNvPr>
          <p:cNvSpPr>
            <a:spLocks noGrp="1"/>
          </p:cNvSpPr>
          <p:nvPr>
            <p:ph idx="1"/>
          </p:nvPr>
        </p:nvSpPr>
        <p:spPr/>
        <p:txBody>
          <a:bodyPr/>
          <a:lstStyle/>
          <a:p>
            <a:r>
              <a:rPr lang="en-US" dirty="0"/>
              <a:t>About me</a:t>
            </a:r>
          </a:p>
          <a:p>
            <a:r>
              <a:rPr lang="en-US" dirty="0"/>
              <a:t>Part 1: Interrogating the fidelity of a t-SNE map</a:t>
            </a:r>
          </a:p>
          <a:p>
            <a:r>
              <a:rPr lang="en-US" dirty="0"/>
              <a:t>Part 2: Exploring the visual capabilities of large self-organizing maps</a:t>
            </a:r>
          </a:p>
          <a:p>
            <a:endParaRPr lang="en-US" dirty="0"/>
          </a:p>
          <a:p>
            <a:endParaRPr lang="en-US" dirty="0"/>
          </a:p>
        </p:txBody>
      </p:sp>
    </p:spTree>
    <p:extLst>
      <p:ext uri="{BB962C8B-B14F-4D97-AF65-F5344CB8AC3E}">
        <p14:creationId xmlns:p14="http://schemas.microsoft.com/office/powerpoint/2010/main" val="276103976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4C2EC-4617-AB47-9ABA-5EFF940F5504}"/>
              </a:ext>
            </a:extLst>
          </p:cNvPr>
          <p:cNvSpPr>
            <a:spLocks noGrp="1"/>
          </p:cNvSpPr>
          <p:nvPr>
            <p:ph type="title"/>
          </p:nvPr>
        </p:nvSpPr>
        <p:spPr>
          <a:xfrm>
            <a:off x="838200" y="0"/>
            <a:ext cx="10515600" cy="1325563"/>
          </a:xfrm>
        </p:spPr>
        <p:txBody>
          <a:bodyPr/>
          <a:lstStyle/>
          <a:p>
            <a:r>
              <a:rPr lang="en-US" dirty="0"/>
              <a:t>Future directions</a:t>
            </a:r>
          </a:p>
        </p:txBody>
      </p:sp>
      <p:sp>
        <p:nvSpPr>
          <p:cNvPr id="3" name="Content Placeholder 2">
            <a:extLst>
              <a:ext uri="{FF2B5EF4-FFF2-40B4-BE49-F238E27FC236}">
                <a16:creationId xmlns:a16="http://schemas.microsoft.com/office/drawing/2014/main" id="{675E932E-9B15-5346-8170-54DE4E66E827}"/>
              </a:ext>
            </a:extLst>
          </p:cNvPr>
          <p:cNvSpPr>
            <a:spLocks noGrp="1"/>
          </p:cNvSpPr>
          <p:nvPr>
            <p:ph idx="1"/>
          </p:nvPr>
        </p:nvSpPr>
        <p:spPr>
          <a:xfrm>
            <a:off x="838200" y="1200785"/>
            <a:ext cx="10515600" cy="4351338"/>
          </a:xfrm>
        </p:spPr>
        <p:txBody>
          <a:bodyPr/>
          <a:lstStyle/>
          <a:p>
            <a:r>
              <a:rPr lang="en-US" dirty="0"/>
              <a:t>Make a </a:t>
            </a:r>
            <a:r>
              <a:rPr lang="en-US" dirty="0" err="1"/>
              <a:t>BioConductor</a:t>
            </a:r>
            <a:r>
              <a:rPr lang="en-US" dirty="0"/>
              <a:t> package that allows people to make these visualizations on their particular data type, or manifold embedding algorithm of choice</a:t>
            </a:r>
          </a:p>
          <a:p>
            <a:endParaRPr lang="en-US" dirty="0"/>
          </a:p>
          <a:p>
            <a:endParaRPr lang="en-US" dirty="0"/>
          </a:p>
          <a:p>
            <a:endParaRPr lang="en-US" dirty="0"/>
          </a:p>
          <a:p>
            <a:r>
              <a:rPr lang="en-US" dirty="0"/>
              <a:t>Try this on UMAP and other new dim reduction tools to determine how it handles my data locally and globally</a:t>
            </a:r>
          </a:p>
        </p:txBody>
      </p:sp>
      <p:pic>
        <p:nvPicPr>
          <p:cNvPr id="5" name="Picture 4">
            <a:extLst>
              <a:ext uri="{FF2B5EF4-FFF2-40B4-BE49-F238E27FC236}">
                <a16:creationId xmlns:a16="http://schemas.microsoft.com/office/drawing/2014/main" id="{B4900126-F053-7F43-86F8-4AE7217CA356}"/>
              </a:ext>
            </a:extLst>
          </p:cNvPr>
          <p:cNvPicPr>
            <a:picLocks noChangeAspect="1"/>
          </p:cNvPicPr>
          <p:nvPr/>
        </p:nvPicPr>
        <p:blipFill>
          <a:blip r:embed="rId2"/>
          <a:stretch>
            <a:fillRect/>
          </a:stretch>
        </p:blipFill>
        <p:spPr>
          <a:xfrm>
            <a:off x="1214509" y="2526348"/>
            <a:ext cx="2069709" cy="1341120"/>
          </a:xfrm>
          <a:prstGeom prst="rect">
            <a:avLst/>
          </a:prstGeom>
        </p:spPr>
      </p:pic>
      <p:pic>
        <p:nvPicPr>
          <p:cNvPr id="8" name="Picture 7">
            <a:extLst>
              <a:ext uri="{FF2B5EF4-FFF2-40B4-BE49-F238E27FC236}">
                <a16:creationId xmlns:a16="http://schemas.microsoft.com/office/drawing/2014/main" id="{0CEC2150-78DF-7547-8183-C7CB91F6BC85}"/>
              </a:ext>
            </a:extLst>
          </p:cNvPr>
          <p:cNvPicPr>
            <a:picLocks noChangeAspect="1"/>
          </p:cNvPicPr>
          <p:nvPr/>
        </p:nvPicPr>
        <p:blipFill>
          <a:blip r:embed="rId3"/>
          <a:stretch>
            <a:fillRect/>
          </a:stretch>
        </p:blipFill>
        <p:spPr>
          <a:xfrm>
            <a:off x="1199269" y="4976020"/>
            <a:ext cx="4635500" cy="1790700"/>
          </a:xfrm>
          <a:prstGeom prst="rect">
            <a:avLst/>
          </a:prstGeom>
          <a:ln>
            <a:solidFill>
              <a:schemeClr val="tx1"/>
            </a:solidFill>
          </a:ln>
        </p:spPr>
      </p:pic>
    </p:spTree>
    <p:extLst>
      <p:ext uri="{BB962C8B-B14F-4D97-AF65-F5344CB8AC3E}">
        <p14:creationId xmlns:p14="http://schemas.microsoft.com/office/powerpoint/2010/main" val="387875410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5EA36-5497-B643-A1B5-0C181966DAC5}"/>
              </a:ext>
            </a:extLst>
          </p:cNvPr>
          <p:cNvSpPr>
            <a:spLocks noGrp="1"/>
          </p:cNvSpPr>
          <p:nvPr>
            <p:ph type="title"/>
          </p:nvPr>
        </p:nvSpPr>
        <p:spPr/>
        <p:txBody>
          <a:bodyPr>
            <a:normAutofit/>
          </a:bodyPr>
          <a:lstStyle/>
          <a:p>
            <a:r>
              <a:rPr lang="en-US" dirty="0"/>
              <a:t>Part 2: Exploring the visual capabilities of large self-organizing maps</a:t>
            </a:r>
          </a:p>
        </p:txBody>
      </p:sp>
      <p:pic>
        <p:nvPicPr>
          <p:cNvPr id="11" name="Picture 10">
            <a:extLst>
              <a:ext uri="{FF2B5EF4-FFF2-40B4-BE49-F238E27FC236}">
                <a16:creationId xmlns:a16="http://schemas.microsoft.com/office/drawing/2014/main" id="{A36CDDA2-0E04-E246-B12F-4A0B795D13D8}"/>
              </a:ext>
            </a:extLst>
          </p:cNvPr>
          <p:cNvPicPr>
            <a:picLocks noChangeAspect="1"/>
          </p:cNvPicPr>
          <p:nvPr/>
        </p:nvPicPr>
        <p:blipFill>
          <a:blip r:embed="rId2"/>
          <a:stretch>
            <a:fillRect/>
          </a:stretch>
        </p:blipFill>
        <p:spPr>
          <a:xfrm>
            <a:off x="838200" y="1846580"/>
            <a:ext cx="10528300" cy="4965700"/>
          </a:xfrm>
          <a:prstGeom prst="rect">
            <a:avLst/>
          </a:prstGeom>
        </p:spPr>
      </p:pic>
      <p:pic>
        <p:nvPicPr>
          <p:cNvPr id="13" name="Picture 12">
            <a:extLst>
              <a:ext uri="{FF2B5EF4-FFF2-40B4-BE49-F238E27FC236}">
                <a16:creationId xmlns:a16="http://schemas.microsoft.com/office/drawing/2014/main" id="{3F4903AD-AA0F-5C45-B8CB-7CAAD961739E}"/>
              </a:ext>
            </a:extLst>
          </p:cNvPr>
          <p:cNvPicPr>
            <a:picLocks noChangeAspect="1"/>
          </p:cNvPicPr>
          <p:nvPr/>
        </p:nvPicPr>
        <p:blipFill>
          <a:blip r:embed="rId3"/>
          <a:stretch>
            <a:fillRect/>
          </a:stretch>
        </p:blipFill>
        <p:spPr>
          <a:xfrm rot="18900000">
            <a:off x="6774922" y="2726935"/>
            <a:ext cx="3429082" cy="3383761"/>
          </a:xfrm>
          <a:prstGeom prst="rect">
            <a:avLst/>
          </a:prstGeom>
        </p:spPr>
      </p:pic>
    </p:spTree>
    <p:extLst>
      <p:ext uri="{BB962C8B-B14F-4D97-AF65-F5344CB8AC3E}">
        <p14:creationId xmlns:p14="http://schemas.microsoft.com/office/powerpoint/2010/main" val="272632166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6AEA4-B940-1740-A3B1-B9B697ECF9F7}"/>
              </a:ext>
            </a:extLst>
          </p:cNvPr>
          <p:cNvSpPr>
            <a:spLocks noGrp="1"/>
          </p:cNvSpPr>
          <p:nvPr>
            <p:ph type="title"/>
          </p:nvPr>
        </p:nvSpPr>
        <p:spPr>
          <a:xfrm>
            <a:off x="838200" y="0"/>
            <a:ext cx="10515600" cy="1325563"/>
          </a:xfrm>
        </p:spPr>
        <p:txBody>
          <a:bodyPr>
            <a:normAutofit fontScale="90000"/>
          </a:bodyPr>
          <a:lstStyle/>
          <a:p>
            <a:r>
              <a:rPr lang="en-US" dirty="0"/>
              <a:t>U-Matrix visualizations reveal dataset complexity in a manner much different than t-SNE</a:t>
            </a:r>
          </a:p>
        </p:txBody>
      </p:sp>
      <p:pic>
        <p:nvPicPr>
          <p:cNvPr id="5" name="Picture 4">
            <a:extLst>
              <a:ext uri="{FF2B5EF4-FFF2-40B4-BE49-F238E27FC236}">
                <a16:creationId xmlns:a16="http://schemas.microsoft.com/office/drawing/2014/main" id="{5B5A388A-5BF0-9941-865D-97B075F7A081}"/>
              </a:ext>
            </a:extLst>
          </p:cNvPr>
          <p:cNvPicPr>
            <a:picLocks noChangeAspect="1"/>
          </p:cNvPicPr>
          <p:nvPr/>
        </p:nvPicPr>
        <p:blipFill>
          <a:blip r:embed="rId2"/>
          <a:stretch>
            <a:fillRect/>
          </a:stretch>
        </p:blipFill>
        <p:spPr>
          <a:xfrm>
            <a:off x="732503" y="1325563"/>
            <a:ext cx="3805280" cy="2743200"/>
          </a:xfrm>
          <a:prstGeom prst="rect">
            <a:avLst/>
          </a:prstGeom>
        </p:spPr>
      </p:pic>
      <p:pic>
        <p:nvPicPr>
          <p:cNvPr id="7" name="Picture 6">
            <a:extLst>
              <a:ext uri="{FF2B5EF4-FFF2-40B4-BE49-F238E27FC236}">
                <a16:creationId xmlns:a16="http://schemas.microsoft.com/office/drawing/2014/main" id="{EC5C1028-0F9B-054C-8FB7-40BF00767CA5}"/>
              </a:ext>
            </a:extLst>
          </p:cNvPr>
          <p:cNvPicPr>
            <a:picLocks noChangeAspect="1"/>
          </p:cNvPicPr>
          <p:nvPr/>
        </p:nvPicPr>
        <p:blipFill>
          <a:blip r:embed="rId3"/>
          <a:stretch>
            <a:fillRect/>
          </a:stretch>
        </p:blipFill>
        <p:spPr>
          <a:xfrm>
            <a:off x="4044350" y="1348581"/>
            <a:ext cx="3805280" cy="2743200"/>
          </a:xfrm>
          <a:prstGeom prst="rect">
            <a:avLst/>
          </a:prstGeom>
        </p:spPr>
      </p:pic>
      <p:pic>
        <p:nvPicPr>
          <p:cNvPr id="13" name="Picture 12">
            <a:extLst>
              <a:ext uri="{FF2B5EF4-FFF2-40B4-BE49-F238E27FC236}">
                <a16:creationId xmlns:a16="http://schemas.microsoft.com/office/drawing/2014/main" id="{01DD689E-C15A-ED4D-B25C-1BF896EA8EB2}"/>
              </a:ext>
            </a:extLst>
          </p:cNvPr>
          <p:cNvPicPr>
            <a:picLocks noChangeAspect="1"/>
          </p:cNvPicPr>
          <p:nvPr/>
        </p:nvPicPr>
        <p:blipFill>
          <a:blip r:embed="rId4"/>
          <a:stretch>
            <a:fillRect/>
          </a:stretch>
        </p:blipFill>
        <p:spPr>
          <a:xfrm>
            <a:off x="732503" y="4114800"/>
            <a:ext cx="3805280" cy="2743200"/>
          </a:xfrm>
          <a:prstGeom prst="rect">
            <a:avLst/>
          </a:prstGeom>
        </p:spPr>
      </p:pic>
      <p:pic>
        <p:nvPicPr>
          <p:cNvPr id="23" name="Picture 22">
            <a:extLst>
              <a:ext uri="{FF2B5EF4-FFF2-40B4-BE49-F238E27FC236}">
                <a16:creationId xmlns:a16="http://schemas.microsoft.com/office/drawing/2014/main" id="{7CEF2A88-E1C9-F84B-B5A6-A3053D27D20F}"/>
              </a:ext>
            </a:extLst>
          </p:cNvPr>
          <p:cNvPicPr>
            <a:picLocks noChangeAspect="1"/>
          </p:cNvPicPr>
          <p:nvPr/>
        </p:nvPicPr>
        <p:blipFill>
          <a:blip r:embed="rId5"/>
          <a:stretch>
            <a:fillRect/>
          </a:stretch>
        </p:blipFill>
        <p:spPr>
          <a:xfrm>
            <a:off x="4035913" y="4114800"/>
            <a:ext cx="3813717" cy="2743200"/>
          </a:xfrm>
          <a:prstGeom prst="rect">
            <a:avLst/>
          </a:prstGeom>
        </p:spPr>
      </p:pic>
      <p:sp>
        <p:nvSpPr>
          <p:cNvPr id="24" name="TextBox 23">
            <a:extLst>
              <a:ext uri="{FF2B5EF4-FFF2-40B4-BE49-F238E27FC236}">
                <a16:creationId xmlns:a16="http://schemas.microsoft.com/office/drawing/2014/main" id="{B7052B58-E06A-2043-983F-F4E0A3A23EC5}"/>
              </a:ext>
            </a:extLst>
          </p:cNvPr>
          <p:cNvSpPr txBox="1"/>
          <p:nvPr/>
        </p:nvSpPr>
        <p:spPr>
          <a:xfrm>
            <a:off x="-24076" y="2720181"/>
            <a:ext cx="918713" cy="1200329"/>
          </a:xfrm>
          <a:prstGeom prst="rect">
            <a:avLst/>
          </a:prstGeom>
          <a:noFill/>
        </p:spPr>
        <p:txBody>
          <a:bodyPr wrap="none" rtlCol="0">
            <a:spAutoFit/>
          </a:bodyPr>
          <a:lstStyle/>
          <a:p>
            <a:r>
              <a:rPr lang="en-US" dirty="0"/>
              <a:t>10 x 10</a:t>
            </a:r>
          </a:p>
          <a:p>
            <a:r>
              <a:rPr lang="en-US" dirty="0"/>
              <a:t>(Flow-</a:t>
            </a:r>
          </a:p>
          <a:p>
            <a:r>
              <a:rPr lang="en-US" dirty="0"/>
              <a:t>SOM</a:t>
            </a:r>
          </a:p>
          <a:p>
            <a:r>
              <a:rPr lang="en-US" dirty="0"/>
              <a:t>default)</a:t>
            </a:r>
          </a:p>
        </p:txBody>
      </p:sp>
      <p:sp>
        <p:nvSpPr>
          <p:cNvPr id="25" name="TextBox 24">
            <a:extLst>
              <a:ext uri="{FF2B5EF4-FFF2-40B4-BE49-F238E27FC236}">
                <a16:creationId xmlns:a16="http://schemas.microsoft.com/office/drawing/2014/main" id="{AF1D33A6-0A28-904A-8B5E-84A40A2B2149}"/>
              </a:ext>
            </a:extLst>
          </p:cNvPr>
          <p:cNvSpPr txBox="1"/>
          <p:nvPr/>
        </p:nvSpPr>
        <p:spPr>
          <a:xfrm>
            <a:off x="7321891" y="3557878"/>
            <a:ext cx="857927" cy="369332"/>
          </a:xfrm>
          <a:prstGeom prst="rect">
            <a:avLst/>
          </a:prstGeom>
          <a:noFill/>
        </p:spPr>
        <p:txBody>
          <a:bodyPr wrap="none" rtlCol="0">
            <a:spAutoFit/>
          </a:bodyPr>
          <a:lstStyle/>
          <a:p>
            <a:r>
              <a:rPr lang="en-US" dirty="0"/>
              <a:t>20 x 20</a:t>
            </a:r>
          </a:p>
        </p:txBody>
      </p:sp>
      <p:sp>
        <p:nvSpPr>
          <p:cNvPr id="26" name="TextBox 25">
            <a:extLst>
              <a:ext uri="{FF2B5EF4-FFF2-40B4-BE49-F238E27FC236}">
                <a16:creationId xmlns:a16="http://schemas.microsoft.com/office/drawing/2014/main" id="{CD6D1DC4-BB58-3643-B888-E581B449EE4A}"/>
              </a:ext>
            </a:extLst>
          </p:cNvPr>
          <p:cNvSpPr txBox="1"/>
          <p:nvPr/>
        </p:nvSpPr>
        <p:spPr>
          <a:xfrm>
            <a:off x="36710" y="6324096"/>
            <a:ext cx="857927" cy="369332"/>
          </a:xfrm>
          <a:prstGeom prst="rect">
            <a:avLst/>
          </a:prstGeom>
          <a:noFill/>
        </p:spPr>
        <p:txBody>
          <a:bodyPr wrap="none" rtlCol="0">
            <a:spAutoFit/>
          </a:bodyPr>
          <a:lstStyle/>
          <a:p>
            <a:r>
              <a:rPr lang="en-US" dirty="0"/>
              <a:t>50 x 50</a:t>
            </a:r>
          </a:p>
        </p:txBody>
      </p:sp>
      <p:sp>
        <p:nvSpPr>
          <p:cNvPr id="27" name="TextBox 26">
            <a:extLst>
              <a:ext uri="{FF2B5EF4-FFF2-40B4-BE49-F238E27FC236}">
                <a16:creationId xmlns:a16="http://schemas.microsoft.com/office/drawing/2014/main" id="{7CB4E0E5-A0A9-394C-90E7-6A5CCD7E9467}"/>
              </a:ext>
            </a:extLst>
          </p:cNvPr>
          <p:cNvSpPr txBox="1"/>
          <p:nvPr/>
        </p:nvSpPr>
        <p:spPr>
          <a:xfrm>
            <a:off x="7303647" y="6324096"/>
            <a:ext cx="1091966" cy="369332"/>
          </a:xfrm>
          <a:prstGeom prst="rect">
            <a:avLst/>
          </a:prstGeom>
          <a:noFill/>
        </p:spPr>
        <p:txBody>
          <a:bodyPr wrap="none" rtlCol="0">
            <a:spAutoFit/>
          </a:bodyPr>
          <a:lstStyle/>
          <a:p>
            <a:r>
              <a:rPr lang="en-US" dirty="0"/>
              <a:t>100 x 100</a:t>
            </a:r>
          </a:p>
        </p:txBody>
      </p:sp>
      <p:pic>
        <p:nvPicPr>
          <p:cNvPr id="31" name="Picture 30">
            <a:extLst>
              <a:ext uri="{FF2B5EF4-FFF2-40B4-BE49-F238E27FC236}">
                <a16:creationId xmlns:a16="http://schemas.microsoft.com/office/drawing/2014/main" id="{B7463081-A0CF-6249-8A04-9DAC63384A0C}"/>
              </a:ext>
            </a:extLst>
          </p:cNvPr>
          <p:cNvPicPr>
            <a:picLocks noChangeAspect="1"/>
          </p:cNvPicPr>
          <p:nvPr/>
        </p:nvPicPr>
        <p:blipFill>
          <a:blip r:embed="rId6"/>
          <a:stretch>
            <a:fillRect/>
          </a:stretch>
        </p:blipFill>
        <p:spPr>
          <a:xfrm>
            <a:off x="8179818" y="1553922"/>
            <a:ext cx="4012182" cy="3961873"/>
          </a:xfrm>
          <a:prstGeom prst="rect">
            <a:avLst/>
          </a:prstGeom>
        </p:spPr>
      </p:pic>
      <p:sp>
        <p:nvSpPr>
          <p:cNvPr id="32" name="TextBox 31">
            <a:extLst>
              <a:ext uri="{FF2B5EF4-FFF2-40B4-BE49-F238E27FC236}">
                <a16:creationId xmlns:a16="http://schemas.microsoft.com/office/drawing/2014/main" id="{01618802-3F5F-594C-BC44-EF953FCBBEBC}"/>
              </a:ext>
            </a:extLst>
          </p:cNvPr>
          <p:cNvSpPr txBox="1"/>
          <p:nvPr/>
        </p:nvSpPr>
        <p:spPr>
          <a:xfrm>
            <a:off x="9835140" y="1261189"/>
            <a:ext cx="1161793" cy="369332"/>
          </a:xfrm>
          <a:prstGeom prst="rect">
            <a:avLst/>
          </a:prstGeom>
          <a:noFill/>
        </p:spPr>
        <p:txBody>
          <a:bodyPr wrap="none" rtlCol="0">
            <a:spAutoFit/>
          </a:bodyPr>
          <a:lstStyle/>
          <a:p>
            <a:r>
              <a:rPr lang="en-US" dirty="0"/>
              <a:t>t-SNE map</a:t>
            </a:r>
          </a:p>
        </p:txBody>
      </p:sp>
      <p:sp>
        <p:nvSpPr>
          <p:cNvPr id="33" name="TextBox 32">
            <a:extLst>
              <a:ext uri="{FF2B5EF4-FFF2-40B4-BE49-F238E27FC236}">
                <a16:creationId xmlns:a16="http://schemas.microsoft.com/office/drawing/2014/main" id="{E8F86A2F-C9DA-6D42-8255-7FB546329EAF}"/>
              </a:ext>
            </a:extLst>
          </p:cNvPr>
          <p:cNvSpPr txBox="1"/>
          <p:nvPr/>
        </p:nvSpPr>
        <p:spPr>
          <a:xfrm>
            <a:off x="8923866" y="5657671"/>
            <a:ext cx="2708114" cy="1200329"/>
          </a:xfrm>
          <a:prstGeom prst="rect">
            <a:avLst/>
          </a:prstGeom>
          <a:noFill/>
        </p:spPr>
        <p:txBody>
          <a:bodyPr wrap="none" rtlCol="0">
            <a:spAutoFit/>
          </a:bodyPr>
          <a:lstStyle/>
          <a:p>
            <a:r>
              <a:rPr lang="en-US" dirty="0"/>
              <a:t>Data type: Mass cytometry</a:t>
            </a:r>
          </a:p>
          <a:p>
            <a:r>
              <a:rPr lang="en-US" dirty="0"/>
              <a:t>Dims: 42, surface markers  </a:t>
            </a:r>
          </a:p>
          <a:p>
            <a:r>
              <a:rPr lang="en-US" dirty="0"/>
              <a:t>Cell type: PBMCs</a:t>
            </a:r>
          </a:p>
          <a:p>
            <a:r>
              <a:rPr lang="en-US" dirty="0"/>
              <a:t>Cells: 100,000</a:t>
            </a:r>
          </a:p>
        </p:txBody>
      </p:sp>
    </p:spTree>
    <p:extLst>
      <p:ext uri="{BB962C8B-B14F-4D97-AF65-F5344CB8AC3E}">
        <p14:creationId xmlns:p14="http://schemas.microsoft.com/office/powerpoint/2010/main" val="74665884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6F30E-3A34-AE41-BF13-05878F490593}"/>
              </a:ext>
            </a:extLst>
          </p:cNvPr>
          <p:cNvSpPr>
            <a:spLocks noGrp="1"/>
          </p:cNvSpPr>
          <p:nvPr>
            <p:ph type="title"/>
          </p:nvPr>
        </p:nvSpPr>
        <p:spPr>
          <a:xfrm>
            <a:off x="838200" y="0"/>
            <a:ext cx="10515600" cy="1325563"/>
          </a:xfrm>
        </p:spPr>
        <p:txBody>
          <a:bodyPr/>
          <a:lstStyle/>
          <a:p>
            <a:r>
              <a:rPr lang="en-US" dirty="0"/>
              <a:t>Hypothesis: there are regions of the self-organizing map that are not populated</a:t>
            </a:r>
          </a:p>
        </p:txBody>
      </p:sp>
      <p:pic>
        <p:nvPicPr>
          <p:cNvPr id="4" name="Picture 3">
            <a:extLst>
              <a:ext uri="{FF2B5EF4-FFF2-40B4-BE49-F238E27FC236}">
                <a16:creationId xmlns:a16="http://schemas.microsoft.com/office/drawing/2014/main" id="{70C76E3E-7D4E-CD48-A477-8BB52141658F}"/>
              </a:ext>
            </a:extLst>
          </p:cNvPr>
          <p:cNvPicPr>
            <a:picLocks noChangeAspect="1"/>
          </p:cNvPicPr>
          <p:nvPr/>
        </p:nvPicPr>
        <p:blipFill>
          <a:blip r:embed="rId2"/>
          <a:stretch>
            <a:fillRect/>
          </a:stretch>
        </p:blipFill>
        <p:spPr>
          <a:xfrm>
            <a:off x="454513" y="1584960"/>
            <a:ext cx="6769247" cy="4869108"/>
          </a:xfrm>
          <a:prstGeom prst="rect">
            <a:avLst/>
          </a:prstGeom>
        </p:spPr>
      </p:pic>
      <p:sp>
        <p:nvSpPr>
          <p:cNvPr id="5" name="TextBox 4">
            <a:extLst>
              <a:ext uri="{FF2B5EF4-FFF2-40B4-BE49-F238E27FC236}">
                <a16:creationId xmlns:a16="http://schemas.microsoft.com/office/drawing/2014/main" id="{8FB4BF5B-6E60-3248-92E6-BC0F2C3AECAF}"/>
              </a:ext>
            </a:extLst>
          </p:cNvPr>
          <p:cNvSpPr txBox="1"/>
          <p:nvPr/>
        </p:nvSpPr>
        <p:spPr>
          <a:xfrm>
            <a:off x="7559040" y="2239387"/>
            <a:ext cx="1326004" cy="461665"/>
          </a:xfrm>
          <a:prstGeom prst="rect">
            <a:avLst/>
          </a:prstGeom>
          <a:noFill/>
        </p:spPr>
        <p:txBody>
          <a:bodyPr wrap="none" rtlCol="0">
            <a:spAutoFit/>
          </a:bodyPr>
          <a:lstStyle/>
          <a:p>
            <a:r>
              <a:rPr lang="en-US" sz="2400" dirty="0"/>
              <a:t>????????</a:t>
            </a:r>
          </a:p>
        </p:txBody>
      </p:sp>
      <p:cxnSp>
        <p:nvCxnSpPr>
          <p:cNvPr id="7" name="Straight Arrow Connector 6">
            <a:extLst>
              <a:ext uri="{FF2B5EF4-FFF2-40B4-BE49-F238E27FC236}">
                <a16:creationId xmlns:a16="http://schemas.microsoft.com/office/drawing/2014/main" id="{339C4837-22E7-0A48-B2A3-1685B8A69168}"/>
              </a:ext>
            </a:extLst>
          </p:cNvPr>
          <p:cNvCxnSpPr>
            <a:cxnSpLocks/>
          </p:cNvCxnSpPr>
          <p:nvPr/>
        </p:nvCxnSpPr>
        <p:spPr>
          <a:xfrm flipH="1">
            <a:off x="4587240" y="2516386"/>
            <a:ext cx="2971800" cy="184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2AAA122-9CD2-2947-BE08-D722B23FD397}"/>
              </a:ext>
            </a:extLst>
          </p:cNvPr>
          <p:cNvSpPr txBox="1"/>
          <p:nvPr/>
        </p:nvSpPr>
        <p:spPr>
          <a:xfrm>
            <a:off x="7559040" y="3314224"/>
            <a:ext cx="4130040" cy="3046988"/>
          </a:xfrm>
          <a:prstGeom prst="rect">
            <a:avLst/>
          </a:prstGeom>
          <a:noFill/>
        </p:spPr>
        <p:txBody>
          <a:bodyPr wrap="square" rtlCol="0">
            <a:spAutoFit/>
          </a:bodyPr>
          <a:lstStyle/>
          <a:p>
            <a:r>
              <a:rPr lang="en-US" sz="2400" dirty="0"/>
              <a:t>Method: </a:t>
            </a:r>
          </a:p>
          <a:p>
            <a:endParaRPr lang="en-US" sz="2400" dirty="0"/>
          </a:p>
          <a:p>
            <a:r>
              <a:rPr lang="en-US" sz="2400" dirty="0"/>
              <a:t>Color the SOM by number of cells per node (average should be 10).</a:t>
            </a:r>
          </a:p>
          <a:p>
            <a:endParaRPr lang="en-US" sz="2400" dirty="0"/>
          </a:p>
          <a:p>
            <a:r>
              <a:rPr lang="en-US" sz="2400" dirty="0"/>
              <a:t>Threshold by 0 and greater than 0 cells </a:t>
            </a:r>
          </a:p>
        </p:txBody>
      </p:sp>
    </p:spTree>
    <p:extLst>
      <p:ext uri="{BB962C8B-B14F-4D97-AF65-F5344CB8AC3E}">
        <p14:creationId xmlns:p14="http://schemas.microsoft.com/office/powerpoint/2010/main" val="35781934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053A-105C-8340-A708-461932B7BA56}"/>
              </a:ext>
            </a:extLst>
          </p:cNvPr>
          <p:cNvSpPr>
            <a:spLocks noGrp="1"/>
          </p:cNvSpPr>
          <p:nvPr>
            <p:ph type="title"/>
          </p:nvPr>
        </p:nvSpPr>
        <p:spPr>
          <a:xfrm>
            <a:off x="838200" y="0"/>
            <a:ext cx="10515600" cy="1325563"/>
          </a:xfrm>
        </p:spPr>
        <p:txBody>
          <a:bodyPr/>
          <a:lstStyle/>
          <a:p>
            <a:r>
              <a:rPr lang="en-US" dirty="0"/>
              <a:t>The majority of the SOM is populated with at least one cell</a:t>
            </a:r>
          </a:p>
        </p:txBody>
      </p:sp>
      <p:pic>
        <p:nvPicPr>
          <p:cNvPr id="4" name="Picture 3">
            <a:extLst>
              <a:ext uri="{FF2B5EF4-FFF2-40B4-BE49-F238E27FC236}">
                <a16:creationId xmlns:a16="http://schemas.microsoft.com/office/drawing/2014/main" id="{A9BEDFF6-293E-A742-B0FF-3410984B828F}"/>
              </a:ext>
            </a:extLst>
          </p:cNvPr>
          <p:cNvPicPr>
            <a:picLocks noChangeAspect="1"/>
          </p:cNvPicPr>
          <p:nvPr/>
        </p:nvPicPr>
        <p:blipFill>
          <a:blip r:embed="rId2"/>
          <a:stretch>
            <a:fillRect/>
          </a:stretch>
        </p:blipFill>
        <p:spPr>
          <a:xfrm>
            <a:off x="8348133" y="2000071"/>
            <a:ext cx="3657600" cy="3657600"/>
          </a:xfrm>
          <a:prstGeom prst="rect">
            <a:avLst/>
          </a:prstGeom>
        </p:spPr>
      </p:pic>
      <p:pic>
        <p:nvPicPr>
          <p:cNvPr id="6" name="Picture 5">
            <a:extLst>
              <a:ext uri="{FF2B5EF4-FFF2-40B4-BE49-F238E27FC236}">
                <a16:creationId xmlns:a16="http://schemas.microsoft.com/office/drawing/2014/main" id="{7027B45F-8B5C-3D43-B192-FFA017E9D1E0}"/>
              </a:ext>
            </a:extLst>
          </p:cNvPr>
          <p:cNvPicPr>
            <a:picLocks noChangeAspect="1"/>
          </p:cNvPicPr>
          <p:nvPr/>
        </p:nvPicPr>
        <p:blipFill>
          <a:blip r:embed="rId3"/>
          <a:stretch>
            <a:fillRect/>
          </a:stretch>
        </p:blipFill>
        <p:spPr>
          <a:xfrm>
            <a:off x="4267200" y="2000071"/>
            <a:ext cx="3657600" cy="3657600"/>
          </a:xfrm>
          <a:prstGeom prst="rect">
            <a:avLst/>
          </a:prstGeom>
        </p:spPr>
      </p:pic>
      <p:pic>
        <p:nvPicPr>
          <p:cNvPr id="8" name="Picture 7">
            <a:extLst>
              <a:ext uri="{FF2B5EF4-FFF2-40B4-BE49-F238E27FC236}">
                <a16:creationId xmlns:a16="http://schemas.microsoft.com/office/drawing/2014/main" id="{A0D73762-8210-CB4A-BE1D-D9DB896C0E16}"/>
              </a:ext>
            </a:extLst>
          </p:cNvPr>
          <p:cNvPicPr>
            <a:picLocks noChangeAspect="1"/>
          </p:cNvPicPr>
          <p:nvPr/>
        </p:nvPicPr>
        <p:blipFill>
          <a:blip r:embed="rId4"/>
          <a:stretch>
            <a:fillRect/>
          </a:stretch>
        </p:blipFill>
        <p:spPr>
          <a:xfrm>
            <a:off x="0" y="2000071"/>
            <a:ext cx="3657600" cy="3657600"/>
          </a:xfrm>
          <a:prstGeom prst="rect">
            <a:avLst/>
          </a:prstGeom>
        </p:spPr>
      </p:pic>
      <p:sp>
        <p:nvSpPr>
          <p:cNvPr id="9" name="TextBox 8">
            <a:extLst>
              <a:ext uri="{FF2B5EF4-FFF2-40B4-BE49-F238E27FC236}">
                <a16:creationId xmlns:a16="http://schemas.microsoft.com/office/drawing/2014/main" id="{40334DD0-4270-9B4E-A1A6-BB089D32C189}"/>
              </a:ext>
            </a:extLst>
          </p:cNvPr>
          <p:cNvSpPr txBox="1"/>
          <p:nvPr/>
        </p:nvSpPr>
        <p:spPr>
          <a:xfrm>
            <a:off x="9297619" y="5657671"/>
            <a:ext cx="2708114" cy="1200329"/>
          </a:xfrm>
          <a:prstGeom prst="rect">
            <a:avLst/>
          </a:prstGeom>
          <a:noFill/>
        </p:spPr>
        <p:txBody>
          <a:bodyPr wrap="none" rtlCol="0">
            <a:spAutoFit/>
          </a:bodyPr>
          <a:lstStyle/>
          <a:p>
            <a:r>
              <a:rPr lang="en-US" dirty="0"/>
              <a:t>Data type: Mass cytometry</a:t>
            </a:r>
          </a:p>
          <a:p>
            <a:r>
              <a:rPr lang="en-US" dirty="0"/>
              <a:t>Dims: 42, surface markers  </a:t>
            </a:r>
          </a:p>
          <a:p>
            <a:r>
              <a:rPr lang="en-US" dirty="0"/>
              <a:t>Cell type: PBMCs</a:t>
            </a:r>
          </a:p>
          <a:p>
            <a:r>
              <a:rPr lang="en-US" dirty="0"/>
              <a:t>Cells: 100,000</a:t>
            </a:r>
          </a:p>
        </p:txBody>
      </p:sp>
      <p:sp>
        <p:nvSpPr>
          <p:cNvPr id="10" name="TextBox 9">
            <a:extLst>
              <a:ext uri="{FF2B5EF4-FFF2-40B4-BE49-F238E27FC236}">
                <a16:creationId xmlns:a16="http://schemas.microsoft.com/office/drawing/2014/main" id="{094C1DAD-E7E9-D84D-820D-3054D029208B}"/>
              </a:ext>
            </a:extLst>
          </p:cNvPr>
          <p:cNvSpPr txBox="1"/>
          <p:nvPr/>
        </p:nvSpPr>
        <p:spPr>
          <a:xfrm>
            <a:off x="1134533" y="1551023"/>
            <a:ext cx="1017715" cy="369332"/>
          </a:xfrm>
          <a:prstGeom prst="rect">
            <a:avLst/>
          </a:prstGeom>
          <a:noFill/>
        </p:spPr>
        <p:txBody>
          <a:bodyPr wrap="none" rtlCol="0">
            <a:spAutoFit/>
          </a:bodyPr>
          <a:lstStyle/>
          <a:p>
            <a:r>
              <a:rPr lang="en-US" dirty="0"/>
              <a:t>U-Matrix</a:t>
            </a:r>
          </a:p>
        </p:txBody>
      </p:sp>
      <p:sp>
        <p:nvSpPr>
          <p:cNvPr id="11" name="TextBox 10">
            <a:extLst>
              <a:ext uri="{FF2B5EF4-FFF2-40B4-BE49-F238E27FC236}">
                <a16:creationId xmlns:a16="http://schemas.microsoft.com/office/drawing/2014/main" id="{CAA82CB5-32A8-BE4D-A521-C53827EB21FB}"/>
              </a:ext>
            </a:extLst>
          </p:cNvPr>
          <p:cNvSpPr txBox="1"/>
          <p:nvPr/>
        </p:nvSpPr>
        <p:spPr>
          <a:xfrm>
            <a:off x="5470668" y="1551023"/>
            <a:ext cx="1250663" cy="369332"/>
          </a:xfrm>
          <a:prstGeom prst="rect">
            <a:avLst/>
          </a:prstGeom>
          <a:noFill/>
        </p:spPr>
        <p:txBody>
          <a:bodyPr wrap="none" rtlCol="0">
            <a:spAutoFit/>
          </a:bodyPr>
          <a:lstStyle/>
          <a:p>
            <a:r>
              <a:rPr lang="en-US" dirty="0"/>
              <a:t>Abundance</a:t>
            </a:r>
          </a:p>
        </p:txBody>
      </p:sp>
      <p:sp>
        <p:nvSpPr>
          <p:cNvPr id="12" name="TextBox 11">
            <a:extLst>
              <a:ext uri="{FF2B5EF4-FFF2-40B4-BE49-F238E27FC236}">
                <a16:creationId xmlns:a16="http://schemas.microsoft.com/office/drawing/2014/main" id="{E9B38F95-A4C4-CE4A-8E0D-7AE8E8299693}"/>
              </a:ext>
            </a:extLst>
          </p:cNvPr>
          <p:cNvSpPr txBox="1"/>
          <p:nvPr/>
        </p:nvSpPr>
        <p:spPr>
          <a:xfrm>
            <a:off x="8726557" y="1539041"/>
            <a:ext cx="2833020" cy="369332"/>
          </a:xfrm>
          <a:prstGeom prst="rect">
            <a:avLst/>
          </a:prstGeom>
          <a:noFill/>
        </p:spPr>
        <p:txBody>
          <a:bodyPr wrap="none" rtlCol="0">
            <a:spAutoFit/>
          </a:bodyPr>
          <a:lstStyle/>
          <a:p>
            <a:r>
              <a:rPr lang="en-US" dirty="0"/>
              <a:t>0-1 </a:t>
            </a:r>
            <a:r>
              <a:rPr lang="en-US" dirty="0" err="1"/>
              <a:t>Thresholded</a:t>
            </a:r>
            <a:r>
              <a:rPr lang="en-US" dirty="0"/>
              <a:t> Abundance</a:t>
            </a:r>
          </a:p>
        </p:txBody>
      </p:sp>
      <p:sp>
        <p:nvSpPr>
          <p:cNvPr id="13" name="TextBox 12">
            <a:extLst>
              <a:ext uri="{FF2B5EF4-FFF2-40B4-BE49-F238E27FC236}">
                <a16:creationId xmlns:a16="http://schemas.microsoft.com/office/drawing/2014/main" id="{31A04B8E-EB71-1041-9C2D-7B49EA2E1EE4}"/>
              </a:ext>
            </a:extLst>
          </p:cNvPr>
          <p:cNvSpPr txBox="1"/>
          <p:nvPr/>
        </p:nvSpPr>
        <p:spPr>
          <a:xfrm>
            <a:off x="0" y="5737387"/>
            <a:ext cx="2059795" cy="369332"/>
          </a:xfrm>
          <a:prstGeom prst="rect">
            <a:avLst/>
          </a:prstGeom>
          <a:noFill/>
        </p:spPr>
        <p:txBody>
          <a:bodyPr wrap="none" rtlCol="0">
            <a:spAutoFit/>
          </a:bodyPr>
          <a:lstStyle/>
          <a:p>
            <a:r>
              <a:rPr lang="en-US" dirty="0"/>
              <a:t>SOM size: 100 x 100</a:t>
            </a:r>
          </a:p>
        </p:txBody>
      </p:sp>
    </p:spTree>
    <p:extLst>
      <p:ext uri="{BB962C8B-B14F-4D97-AF65-F5344CB8AC3E}">
        <p14:creationId xmlns:p14="http://schemas.microsoft.com/office/powerpoint/2010/main" val="362394892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C600-92F0-D448-8A77-B22B77BB4B6D}"/>
              </a:ext>
            </a:extLst>
          </p:cNvPr>
          <p:cNvSpPr>
            <a:spLocks noGrp="1"/>
          </p:cNvSpPr>
          <p:nvPr>
            <p:ph type="title"/>
          </p:nvPr>
        </p:nvSpPr>
        <p:spPr>
          <a:xfrm>
            <a:off x="838199" y="1265"/>
            <a:ext cx="10515600" cy="1325563"/>
          </a:xfrm>
        </p:spPr>
        <p:txBody>
          <a:bodyPr/>
          <a:lstStyle/>
          <a:p>
            <a:r>
              <a:rPr lang="en-US" dirty="0"/>
              <a:t>Hypothesis: distinct regions of the SOM are defined by distinct markers</a:t>
            </a:r>
          </a:p>
        </p:txBody>
      </p:sp>
      <p:pic>
        <p:nvPicPr>
          <p:cNvPr id="4" name="Picture 3">
            <a:extLst>
              <a:ext uri="{FF2B5EF4-FFF2-40B4-BE49-F238E27FC236}">
                <a16:creationId xmlns:a16="http://schemas.microsoft.com/office/drawing/2014/main" id="{F4399AF9-0EE7-2248-A848-321371E4CFC7}"/>
              </a:ext>
            </a:extLst>
          </p:cNvPr>
          <p:cNvPicPr>
            <a:picLocks noChangeAspect="1"/>
          </p:cNvPicPr>
          <p:nvPr/>
        </p:nvPicPr>
        <p:blipFill>
          <a:blip r:embed="rId2"/>
          <a:stretch>
            <a:fillRect/>
          </a:stretch>
        </p:blipFill>
        <p:spPr>
          <a:xfrm>
            <a:off x="1417320" y="1690688"/>
            <a:ext cx="4953000" cy="4953000"/>
          </a:xfrm>
          <a:prstGeom prst="rect">
            <a:avLst/>
          </a:prstGeom>
        </p:spPr>
      </p:pic>
      <p:sp>
        <p:nvSpPr>
          <p:cNvPr id="5" name="TextBox 4">
            <a:extLst>
              <a:ext uri="{FF2B5EF4-FFF2-40B4-BE49-F238E27FC236}">
                <a16:creationId xmlns:a16="http://schemas.microsoft.com/office/drawing/2014/main" id="{6C266DFF-77B7-F04E-8047-AD3A60B64670}"/>
              </a:ext>
            </a:extLst>
          </p:cNvPr>
          <p:cNvSpPr txBox="1"/>
          <p:nvPr/>
        </p:nvSpPr>
        <p:spPr>
          <a:xfrm>
            <a:off x="3480411" y="4535091"/>
            <a:ext cx="2615588" cy="1569660"/>
          </a:xfrm>
          <a:prstGeom prst="rect">
            <a:avLst/>
          </a:prstGeom>
          <a:noFill/>
        </p:spPr>
        <p:txBody>
          <a:bodyPr wrap="none" rtlCol="0">
            <a:spAutoFit/>
          </a:bodyPr>
          <a:lstStyle/>
          <a:p>
            <a:r>
              <a:rPr lang="en-US" sz="3200" dirty="0"/>
              <a:t>Monocytes???</a:t>
            </a:r>
          </a:p>
          <a:p>
            <a:r>
              <a:rPr lang="en-US" sz="3200" dirty="0"/>
              <a:t>CD14</a:t>
            </a:r>
          </a:p>
          <a:p>
            <a:r>
              <a:rPr lang="en-US" sz="3200" dirty="0"/>
              <a:t>CD16</a:t>
            </a:r>
          </a:p>
        </p:txBody>
      </p:sp>
      <p:sp>
        <p:nvSpPr>
          <p:cNvPr id="6" name="TextBox 5">
            <a:extLst>
              <a:ext uri="{FF2B5EF4-FFF2-40B4-BE49-F238E27FC236}">
                <a16:creationId xmlns:a16="http://schemas.microsoft.com/office/drawing/2014/main" id="{A6F0BD54-9FA1-CD45-8196-C909390BEE57}"/>
              </a:ext>
            </a:extLst>
          </p:cNvPr>
          <p:cNvSpPr txBox="1"/>
          <p:nvPr/>
        </p:nvSpPr>
        <p:spPr>
          <a:xfrm>
            <a:off x="1577987" y="1944439"/>
            <a:ext cx="1776448" cy="2062103"/>
          </a:xfrm>
          <a:prstGeom prst="rect">
            <a:avLst/>
          </a:prstGeom>
          <a:noFill/>
        </p:spPr>
        <p:txBody>
          <a:bodyPr wrap="none" rtlCol="0">
            <a:spAutoFit/>
          </a:bodyPr>
          <a:lstStyle/>
          <a:p>
            <a:r>
              <a:rPr lang="en-US" sz="3200" dirty="0"/>
              <a:t>T cells???</a:t>
            </a:r>
          </a:p>
          <a:p>
            <a:r>
              <a:rPr lang="en-US" sz="3200" dirty="0"/>
              <a:t>CD3</a:t>
            </a:r>
          </a:p>
          <a:p>
            <a:r>
              <a:rPr lang="en-US" sz="3200" dirty="0"/>
              <a:t>CD4</a:t>
            </a:r>
          </a:p>
          <a:p>
            <a:r>
              <a:rPr lang="en-US" sz="3200" dirty="0"/>
              <a:t>CD8</a:t>
            </a:r>
          </a:p>
        </p:txBody>
      </p:sp>
      <p:sp>
        <p:nvSpPr>
          <p:cNvPr id="7" name="TextBox 6">
            <a:extLst>
              <a:ext uri="{FF2B5EF4-FFF2-40B4-BE49-F238E27FC236}">
                <a16:creationId xmlns:a16="http://schemas.microsoft.com/office/drawing/2014/main" id="{8D65A68C-1F42-FF46-A49C-21D405F48AD7}"/>
              </a:ext>
            </a:extLst>
          </p:cNvPr>
          <p:cNvSpPr txBox="1"/>
          <p:nvPr/>
        </p:nvSpPr>
        <p:spPr>
          <a:xfrm>
            <a:off x="7397970" y="1690688"/>
            <a:ext cx="4618380" cy="3046988"/>
          </a:xfrm>
          <a:prstGeom prst="rect">
            <a:avLst/>
          </a:prstGeom>
          <a:noFill/>
        </p:spPr>
        <p:txBody>
          <a:bodyPr wrap="none" rtlCol="0">
            <a:spAutoFit/>
          </a:bodyPr>
          <a:lstStyle/>
          <a:p>
            <a:r>
              <a:rPr lang="en-US" sz="2400" dirty="0"/>
              <a:t>Method: </a:t>
            </a:r>
          </a:p>
          <a:p>
            <a:pPr marL="342900" indent="-342900">
              <a:buAutoNum type="arabicParenR"/>
            </a:pPr>
            <a:r>
              <a:rPr lang="en-US" sz="2400" dirty="0"/>
              <a:t>Color the SOM by the marker </a:t>
            </a:r>
          </a:p>
          <a:p>
            <a:r>
              <a:rPr lang="en-US" sz="2400" dirty="0"/>
              <a:t>expression levels at each node</a:t>
            </a:r>
          </a:p>
          <a:p>
            <a:endParaRPr lang="en-US" sz="2400" dirty="0"/>
          </a:p>
          <a:p>
            <a:pPr marL="342900" indent="-342900">
              <a:buAutoNum type="arabicParenR" startAt="2"/>
            </a:pPr>
            <a:r>
              <a:rPr lang="en-US" sz="2400" dirty="0"/>
              <a:t>Compare these types of patterns</a:t>
            </a:r>
          </a:p>
          <a:p>
            <a:r>
              <a:rPr lang="en-US" sz="2400" dirty="0"/>
              <a:t>to that of a t-SNE map, the “best </a:t>
            </a:r>
          </a:p>
          <a:p>
            <a:r>
              <a:rPr lang="en-US" sz="2400" dirty="0"/>
              <a:t>practices” visualization scheme for</a:t>
            </a:r>
          </a:p>
          <a:p>
            <a:r>
              <a:rPr lang="en-US" sz="2400" dirty="0" err="1"/>
              <a:t>CyTOF</a:t>
            </a:r>
            <a:r>
              <a:rPr lang="en-US" sz="2400" dirty="0"/>
              <a:t> data. </a:t>
            </a:r>
          </a:p>
        </p:txBody>
      </p:sp>
    </p:spTree>
    <p:extLst>
      <p:ext uri="{BB962C8B-B14F-4D97-AF65-F5344CB8AC3E}">
        <p14:creationId xmlns:p14="http://schemas.microsoft.com/office/powerpoint/2010/main" val="35677746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5867-3EFD-C440-83C0-3BE5692A9432}"/>
              </a:ext>
            </a:extLst>
          </p:cNvPr>
          <p:cNvSpPr>
            <a:spLocks noGrp="1"/>
          </p:cNvSpPr>
          <p:nvPr>
            <p:ph type="title"/>
          </p:nvPr>
        </p:nvSpPr>
        <p:spPr>
          <a:xfrm>
            <a:off x="838200" y="0"/>
            <a:ext cx="10515600" cy="1325563"/>
          </a:xfrm>
        </p:spPr>
        <p:txBody>
          <a:bodyPr/>
          <a:lstStyle/>
          <a:p>
            <a:r>
              <a:rPr lang="en-US" dirty="0"/>
              <a:t>Marker expression patterns are concordant with the U-Matrix</a:t>
            </a:r>
          </a:p>
        </p:txBody>
      </p:sp>
      <p:pic>
        <p:nvPicPr>
          <p:cNvPr id="4" name="Picture 3">
            <a:extLst>
              <a:ext uri="{FF2B5EF4-FFF2-40B4-BE49-F238E27FC236}">
                <a16:creationId xmlns:a16="http://schemas.microsoft.com/office/drawing/2014/main" id="{896590B7-23D2-3B47-8302-941273A42454}"/>
              </a:ext>
            </a:extLst>
          </p:cNvPr>
          <p:cNvPicPr>
            <a:picLocks noChangeAspect="1"/>
          </p:cNvPicPr>
          <p:nvPr/>
        </p:nvPicPr>
        <p:blipFill>
          <a:blip r:embed="rId2"/>
          <a:stretch>
            <a:fillRect/>
          </a:stretch>
        </p:blipFill>
        <p:spPr>
          <a:xfrm>
            <a:off x="795867" y="1983137"/>
            <a:ext cx="1828800" cy="1828800"/>
          </a:xfrm>
          <a:prstGeom prst="rect">
            <a:avLst/>
          </a:prstGeom>
        </p:spPr>
      </p:pic>
      <p:sp>
        <p:nvSpPr>
          <p:cNvPr id="5" name="TextBox 4">
            <a:extLst>
              <a:ext uri="{FF2B5EF4-FFF2-40B4-BE49-F238E27FC236}">
                <a16:creationId xmlns:a16="http://schemas.microsoft.com/office/drawing/2014/main" id="{673DCB5E-D16C-0844-954D-596601579551}"/>
              </a:ext>
            </a:extLst>
          </p:cNvPr>
          <p:cNvSpPr txBox="1"/>
          <p:nvPr/>
        </p:nvSpPr>
        <p:spPr>
          <a:xfrm>
            <a:off x="1117600" y="1625600"/>
            <a:ext cx="1004890" cy="369332"/>
          </a:xfrm>
          <a:prstGeom prst="rect">
            <a:avLst/>
          </a:prstGeom>
          <a:noFill/>
        </p:spPr>
        <p:txBody>
          <a:bodyPr wrap="none" rtlCol="0">
            <a:spAutoFit/>
          </a:bodyPr>
          <a:lstStyle/>
          <a:p>
            <a:r>
              <a:rPr lang="en-US" dirty="0"/>
              <a:t>U-matrix</a:t>
            </a:r>
          </a:p>
        </p:txBody>
      </p:sp>
      <p:pic>
        <p:nvPicPr>
          <p:cNvPr id="7" name="Picture 6">
            <a:extLst>
              <a:ext uri="{FF2B5EF4-FFF2-40B4-BE49-F238E27FC236}">
                <a16:creationId xmlns:a16="http://schemas.microsoft.com/office/drawing/2014/main" id="{CCB44FB6-DD8B-D94A-8061-553BB5E972BA}"/>
              </a:ext>
            </a:extLst>
          </p:cNvPr>
          <p:cNvPicPr>
            <a:picLocks noChangeAspect="1"/>
          </p:cNvPicPr>
          <p:nvPr/>
        </p:nvPicPr>
        <p:blipFill>
          <a:blip r:embed="rId3"/>
          <a:stretch>
            <a:fillRect/>
          </a:stretch>
        </p:blipFill>
        <p:spPr>
          <a:xfrm>
            <a:off x="2946400" y="1994932"/>
            <a:ext cx="1828800" cy="1828800"/>
          </a:xfrm>
          <a:prstGeom prst="rect">
            <a:avLst/>
          </a:prstGeom>
        </p:spPr>
      </p:pic>
      <p:sp>
        <p:nvSpPr>
          <p:cNvPr id="8" name="TextBox 7">
            <a:extLst>
              <a:ext uri="{FF2B5EF4-FFF2-40B4-BE49-F238E27FC236}">
                <a16:creationId xmlns:a16="http://schemas.microsoft.com/office/drawing/2014/main" id="{BBED821E-2EF0-8F41-98E6-15FA8359FE00}"/>
              </a:ext>
            </a:extLst>
          </p:cNvPr>
          <p:cNvSpPr txBox="1"/>
          <p:nvPr/>
        </p:nvSpPr>
        <p:spPr>
          <a:xfrm>
            <a:off x="3358355" y="1613805"/>
            <a:ext cx="684803" cy="369332"/>
          </a:xfrm>
          <a:prstGeom prst="rect">
            <a:avLst/>
          </a:prstGeom>
          <a:noFill/>
        </p:spPr>
        <p:txBody>
          <a:bodyPr wrap="none" rtlCol="0">
            <a:spAutoFit/>
          </a:bodyPr>
          <a:lstStyle/>
          <a:p>
            <a:r>
              <a:rPr lang="en-US" dirty="0"/>
              <a:t>CD14</a:t>
            </a:r>
          </a:p>
        </p:txBody>
      </p:sp>
      <p:pic>
        <p:nvPicPr>
          <p:cNvPr id="10" name="Picture 9">
            <a:extLst>
              <a:ext uri="{FF2B5EF4-FFF2-40B4-BE49-F238E27FC236}">
                <a16:creationId xmlns:a16="http://schemas.microsoft.com/office/drawing/2014/main" id="{EF95FC83-0713-CF49-B392-8121ED85CD3B}"/>
              </a:ext>
            </a:extLst>
          </p:cNvPr>
          <p:cNvPicPr>
            <a:picLocks noChangeAspect="1"/>
          </p:cNvPicPr>
          <p:nvPr/>
        </p:nvPicPr>
        <p:blipFill>
          <a:blip r:embed="rId4"/>
          <a:stretch>
            <a:fillRect/>
          </a:stretch>
        </p:blipFill>
        <p:spPr>
          <a:xfrm>
            <a:off x="5028931" y="1983137"/>
            <a:ext cx="1828800" cy="1828800"/>
          </a:xfrm>
          <a:prstGeom prst="rect">
            <a:avLst/>
          </a:prstGeom>
        </p:spPr>
      </p:pic>
      <p:sp>
        <p:nvSpPr>
          <p:cNvPr id="11" name="TextBox 10">
            <a:extLst>
              <a:ext uri="{FF2B5EF4-FFF2-40B4-BE49-F238E27FC236}">
                <a16:creationId xmlns:a16="http://schemas.microsoft.com/office/drawing/2014/main" id="{497CEC75-9990-0F49-8074-B6E277A8FAF9}"/>
              </a:ext>
            </a:extLst>
          </p:cNvPr>
          <p:cNvSpPr txBox="1"/>
          <p:nvPr/>
        </p:nvSpPr>
        <p:spPr>
          <a:xfrm>
            <a:off x="5600929" y="1613805"/>
            <a:ext cx="684803" cy="369332"/>
          </a:xfrm>
          <a:prstGeom prst="rect">
            <a:avLst/>
          </a:prstGeom>
          <a:noFill/>
        </p:spPr>
        <p:txBody>
          <a:bodyPr wrap="none" rtlCol="0">
            <a:spAutoFit/>
          </a:bodyPr>
          <a:lstStyle/>
          <a:p>
            <a:r>
              <a:rPr lang="en-US" dirty="0"/>
              <a:t>CD16</a:t>
            </a:r>
          </a:p>
        </p:txBody>
      </p:sp>
      <p:pic>
        <p:nvPicPr>
          <p:cNvPr id="13" name="Picture 12">
            <a:extLst>
              <a:ext uri="{FF2B5EF4-FFF2-40B4-BE49-F238E27FC236}">
                <a16:creationId xmlns:a16="http://schemas.microsoft.com/office/drawing/2014/main" id="{8771E8E8-A6EB-B34B-8258-F22794E1E3E0}"/>
              </a:ext>
            </a:extLst>
          </p:cNvPr>
          <p:cNvPicPr>
            <a:picLocks noChangeAspect="1"/>
          </p:cNvPicPr>
          <p:nvPr/>
        </p:nvPicPr>
        <p:blipFill>
          <a:blip r:embed="rId5"/>
          <a:stretch>
            <a:fillRect/>
          </a:stretch>
        </p:blipFill>
        <p:spPr>
          <a:xfrm>
            <a:off x="7130215" y="1994932"/>
            <a:ext cx="1828800" cy="1828800"/>
          </a:xfrm>
          <a:prstGeom prst="rect">
            <a:avLst/>
          </a:prstGeom>
        </p:spPr>
      </p:pic>
      <p:sp>
        <p:nvSpPr>
          <p:cNvPr id="14" name="TextBox 13">
            <a:extLst>
              <a:ext uri="{FF2B5EF4-FFF2-40B4-BE49-F238E27FC236}">
                <a16:creationId xmlns:a16="http://schemas.microsoft.com/office/drawing/2014/main" id="{491653B0-24DA-3546-A56E-C03F03EDE67B}"/>
              </a:ext>
            </a:extLst>
          </p:cNvPr>
          <p:cNvSpPr txBox="1"/>
          <p:nvPr/>
        </p:nvSpPr>
        <p:spPr>
          <a:xfrm>
            <a:off x="7702213" y="1613805"/>
            <a:ext cx="567784" cy="369332"/>
          </a:xfrm>
          <a:prstGeom prst="rect">
            <a:avLst/>
          </a:prstGeom>
          <a:noFill/>
        </p:spPr>
        <p:txBody>
          <a:bodyPr wrap="none" rtlCol="0">
            <a:spAutoFit/>
          </a:bodyPr>
          <a:lstStyle/>
          <a:p>
            <a:r>
              <a:rPr lang="en-US" dirty="0"/>
              <a:t>CD3</a:t>
            </a:r>
          </a:p>
        </p:txBody>
      </p:sp>
      <p:pic>
        <p:nvPicPr>
          <p:cNvPr id="16" name="Picture 15">
            <a:extLst>
              <a:ext uri="{FF2B5EF4-FFF2-40B4-BE49-F238E27FC236}">
                <a16:creationId xmlns:a16="http://schemas.microsoft.com/office/drawing/2014/main" id="{6C1995EE-5F2D-2247-A327-724458911A9C}"/>
              </a:ext>
            </a:extLst>
          </p:cNvPr>
          <p:cNvPicPr>
            <a:picLocks noChangeAspect="1"/>
          </p:cNvPicPr>
          <p:nvPr/>
        </p:nvPicPr>
        <p:blipFill>
          <a:blip r:embed="rId6"/>
          <a:stretch>
            <a:fillRect/>
          </a:stretch>
        </p:blipFill>
        <p:spPr>
          <a:xfrm>
            <a:off x="9266592" y="1994932"/>
            <a:ext cx="1828800" cy="1828800"/>
          </a:xfrm>
          <a:prstGeom prst="rect">
            <a:avLst/>
          </a:prstGeom>
        </p:spPr>
      </p:pic>
      <p:sp>
        <p:nvSpPr>
          <p:cNvPr id="17" name="TextBox 16">
            <a:extLst>
              <a:ext uri="{FF2B5EF4-FFF2-40B4-BE49-F238E27FC236}">
                <a16:creationId xmlns:a16="http://schemas.microsoft.com/office/drawing/2014/main" id="{017529C1-CFF6-9C47-896E-8832EE09F6A6}"/>
              </a:ext>
            </a:extLst>
          </p:cNvPr>
          <p:cNvSpPr txBox="1"/>
          <p:nvPr/>
        </p:nvSpPr>
        <p:spPr>
          <a:xfrm>
            <a:off x="9897100" y="1613805"/>
            <a:ext cx="567784" cy="369332"/>
          </a:xfrm>
          <a:prstGeom prst="rect">
            <a:avLst/>
          </a:prstGeom>
          <a:noFill/>
        </p:spPr>
        <p:txBody>
          <a:bodyPr wrap="none" rtlCol="0">
            <a:spAutoFit/>
          </a:bodyPr>
          <a:lstStyle/>
          <a:p>
            <a:r>
              <a:rPr lang="en-US" dirty="0"/>
              <a:t>CD4</a:t>
            </a:r>
          </a:p>
        </p:txBody>
      </p:sp>
      <p:pic>
        <p:nvPicPr>
          <p:cNvPr id="19" name="Picture 18">
            <a:extLst>
              <a:ext uri="{FF2B5EF4-FFF2-40B4-BE49-F238E27FC236}">
                <a16:creationId xmlns:a16="http://schemas.microsoft.com/office/drawing/2014/main" id="{98606150-AFB5-D843-8DEF-8AF94D603188}"/>
              </a:ext>
            </a:extLst>
          </p:cNvPr>
          <p:cNvPicPr>
            <a:picLocks noChangeAspect="1"/>
          </p:cNvPicPr>
          <p:nvPr/>
        </p:nvPicPr>
        <p:blipFill>
          <a:blip r:embed="rId7"/>
          <a:stretch>
            <a:fillRect/>
          </a:stretch>
        </p:blipFill>
        <p:spPr>
          <a:xfrm>
            <a:off x="795867" y="4508141"/>
            <a:ext cx="1828800" cy="1828800"/>
          </a:xfrm>
          <a:prstGeom prst="rect">
            <a:avLst/>
          </a:prstGeom>
        </p:spPr>
      </p:pic>
      <p:sp>
        <p:nvSpPr>
          <p:cNvPr id="20" name="TextBox 19">
            <a:extLst>
              <a:ext uri="{FF2B5EF4-FFF2-40B4-BE49-F238E27FC236}">
                <a16:creationId xmlns:a16="http://schemas.microsoft.com/office/drawing/2014/main" id="{AEBA83FC-494B-1648-AF0E-95971B6A2BAC}"/>
              </a:ext>
            </a:extLst>
          </p:cNvPr>
          <p:cNvSpPr txBox="1"/>
          <p:nvPr/>
        </p:nvSpPr>
        <p:spPr>
          <a:xfrm>
            <a:off x="1336153" y="4119425"/>
            <a:ext cx="567784" cy="369332"/>
          </a:xfrm>
          <a:prstGeom prst="rect">
            <a:avLst/>
          </a:prstGeom>
          <a:noFill/>
        </p:spPr>
        <p:txBody>
          <a:bodyPr wrap="none" rtlCol="0">
            <a:spAutoFit/>
          </a:bodyPr>
          <a:lstStyle/>
          <a:p>
            <a:r>
              <a:rPr lang="en-US" dirty="0"/>
              <a:t>CD8</a:t>
            </a:r>
          </a:p>
        </p:txBody>
      </p:sp>
      <p:pic>
        <p:nvPicPr>
          <p:cNvPr id="22" name="Picture 21">
            <a:extLst>
              <a:ext uri="{FF2B5EF4-FFF2-40B4-BE49-F238E27FC236}">
                <a16:creationId xmlns:a16="http://schemas.microsoft.com/office/drawing/2014/main" id="{D8425F5F-0B75-4A41-877E-FA8A49BE740A}"/>
              </a:ext>
            </a:extLst>
          </p:cNvPr>
          <p:cNvPicPr>
            <a:picLocks noChangeAspect="1"/>
          </p:cNvPicPr>
          <p:nvPr/>
        </p:nvPicPr>
        <p:blipFill>
          <a:blip r:embed="rId8"/>
          <a:stretch>
            <a:fillRect/>
          </a:stretch>
        </p:blipFill>
        <p:spPr>
          <a:xfrm>
            <a:off x="2946400" y="4512904"/>
            <a:ext cx="1828800" cy="1828800"/>
          </a:xfrm>
          <a:prstGeom prst="rect">
            <a:avLst/>
          </a:prstGeom>
        </p:spPr>
      </p:pic>
      <p:sp>
        <p:nvSpPr>
          <p:cNvPr id="23" name="TextBox 22">
            <a:extLst>
              <a:ext uri="{FF2B5EF4-FFF2-40B4-BE49-F238E27FC236}">
                <a16:creationId xmlns:a16="http://schemas.microsoft.com/office/drawing/2014/main" id="{00293C50-02E4-B648-82FC-0493D7575108}"/>
              </a:ext>
            </a:extLst>
          </p:cNvPr>
          <p:cNvSpPr txBox="1"/>
          <p:nvPr/>
        </p:nvSpPr>
        <p:spPr>
          <a:xfrm>
            <a:off x="3482777" y="4119425"/>
            <a:ext cx="782587" cy="369332"/>
          </a:xfrm>
          <a:prstGeom prst="rect">
            <a:avLst/>
          </a:prstGeom>
          <a:noFill/>
        </p:spPr>
        <p:txBody>
          <a:bodyPr wrap="none" rtlCol="0">
            <a:spAutoFit/>
          </a:bodyPr>
          <a:lstStyle/>
          <a:p>
            <a:r>
              <a:rPr lang="en-US" dirty="0"/>
              <a:t>CD11c</a:t>
            </a:r>
          </a:p>
        </p:txBody>
      </p:sp>
      <p:pic>
        <p:nvPicPr>
          <p:cNvPr id="25" name="Picture 24">
            <a:extLst>
              <a:ext uri="{FF2B5EF4-FFF2-40B4-BE49-F238E27FC236}">
                <a16:creationId xmlns:a16="http://schemas.microsoft.com/office/drawing/2014/main" id="{6C9F7B59-A6AE-A846-9121-6C2AE3870EF1}"/>
              </a:ext>
            </a:extLst>
          </p:cNvPr>
          <p:cNvPicPr>
            <a:picLocks noChangeAspect="1"/>
          </p:cNvPicPr>
          <p:nvPr/>
        </p:nvPicPr>
        <p:blipFill>
          <a:blip r:embed="rId9"/>
          <a:stretch>
            <a:fillRect/>
          </a:stretch>
        </p:blipFill>
        <p:spPr>
          <a:xfrm>
            <a:off x="5028931" y="4529421"/>
            <a:ext cx="1828800" cy="1828800"/>
          </a:xfrm>
          <a:prstGeom prst="rect">
            <a:avLst/>
          </a:prstGeom>
        </p:spPr>
      </p:pic>
      <p:sp>
        <p:nvSpPr>
          <p:cNvPr id="26" name="TextBox 25">
            <a:extLst>
              <a:ext uri="{FF2B5EF4-FFF2-40B4-BE49-F238E27FC236}">
                <a16:creationId xmlns:a16="http://schemas.microsoft.com/office/drawing/2014/main" id="{F4E05C75-9258-5648-8DED-D8BEC8889D20}"/>
              </a:ext>
            </a:extLst>
          </p:cNvPr>
          <p:cNvSpPr txBox="1"/>
          <p:nvPr/>
        </p:nvSpPr>
        <p:spPr>
          <a:xfrm>
            <a:off x="5600929" y="4119425"/>
            <a:ext cx="567784" cy="369332"/>
          </a:xfrm>
          <a:prstGeom prst="rect">
            <a:avLst/>
          </a:prstGeom>
          <a:noFill/>
        </p:spPr>
        <p:txBody>
          <a:bodyPr wrap="none" rtlCol="0">
            <a:spAutoFit/>
          </a:bodyPr>
          <a:lstStyle/>
          <a:p>
            <a:r>
              <a:rPr lang="en-US" dirty="0"/>
              <a:t>CD7</a:t>
            </a:r>
          </a:p>
        </p:txBody>
      </p:sp>
      <p:pic>
        <p:nvPicPr>
          <p:cNvPr id="28" name="Picture 27">
            <a:extLst>
              <a:ext uri="{FF2B5EF4-FFF2-40B4-BE49-F238E27FC236}">
                <a16:creationId xmlns:a16="http://schemas.microsoft.com/office/drawing/2014/main" id="{8A03500B-E2CA-7B41-8175-226F3C180252}"/>
              </a:ext>
            </a:extLst>
          </p:cNvPr>
          <p:cNvPicPr>
            <a:picLocks noChangeAspect="1"/>
          </p:cNvPicPr>
          <p:nvPr/>
        </p:nvPicPr>
        <p:blipFill>
          <a:blip r:embed="rId10"/>
          <a:stretch>
            <a:fillRect/>
          </a:stretch>
        </p:blipFill>
        <p:spPr>
          <a:xfrm>
            <a:off x="7128395" y="4529421"/>
            <a:ext cx="1828800" cy="1828800"/>
          </a:xfrm>
          <a:prstGeom prst="rect">
            <a:avLst/>
          </a:prstGeom>
        </p:spPr>
      </p:pic>
      <p:sp>
        <p:nvSpPr>
          <p:cNvPr id="29" name="TextBox 28">
            <a:extLst>
              <a:ext uri="{FF2B5EF4-FFF2-40B4-BE49-F238E27FC236}">
                <a16:creationId xmlns:a16="http://schemas.microsoft.com/office/drawing/2014/main" id="{83B257EF-3181-5A44-B155-7DADF5FCF319}"/>
              </a:ext>
            </a:extLst>
          </p:cNvPr>
          <p:cNvSpPr txBox="1"/>
          <p:nvPr/>
        </p:nvSpPr>
        <p:spPr>
          <a:xfrm>
            <a:off x="7702213" y="4138809"/>
            <a:ext cx="684803" cy="369332"/>
          </a:xfrm>
          <a:prstGeom prst="rect">
            <a:avLst/>
          </a:prstGeom>
          <a:noFill/>
        </p:spPr>
        <p:txBody>
          <a:bodyPr wrap="none" rtlCol="0">
            <a:spAutoFit/>
          </a:bodyPr>
          <a:lstStyle/>
          <a:p>
            <a:r>
              <a:rPr lang="en-US" dirty="0"/>
              <a:t>CD56</a:t>
            </a:r>
          </a:p>
        </p:txBody>
      </p:sp>
      <p:pic>
        <p:nvPicPr>
          <p:cNvPr id="31" name="Picture 30">
            <a:extLst>
              <a:ext uri="{FF2B5EF4-FFF2-40B4-BE49-F238E27FC236}">
                <a16:creationId xmlns:a16="http://schemas.microsoft.com/office/drawing/2014/main" id="{0D5C66A4-EEA8-B84D-A3E8-E19C69924D84}"/>
              </a:ext>
            </a:extLst>
          </p:cNvPr>
          <p:cNvPicPr>
            <a:picLocks noChangeAspect="1"/>
          </p:cNvPicPr>
          <p:nvPr/>
        </p:nvPicPr>
        <p:blipFill>
          <a:blip r:embed="rId11"/>
          <a:stretch>
            <a:fillRect/>
          </a:stretch>
        </p:blipFill>
        <p:spPr>
          <a:xfrm>
            <a:off x="9227859" y="4508141"/>
            <a:ext cx="1828800" cy="1828800"/>
          </a:xfrm>
          <a:prstGeom prst="rect">
            <a:avLst/>
          </a:prstGeom>
        </p:spPr>
      </p:pic>
      <p:sp>
        <p:nvSpPr>
          <p:cNvPr id="32" name="TextBox 31">
            <a:extLst>
              <a:ext uri="{FF2B5EF4-FFF2-40B4-BE49-F238E27FC236}">
                <a16:creationId xmlns:a16="http://schemas.microsoft.com/office/drawing/2014/main" id="{33323329-6E16-9F42-A198-C5B363881756}"/>
              </a:ext>
            </a:extLst>
          </p:cNvPr>
          <p:cNvSpPr txBox="1"/>
          <p:nvPr/>
        </p:nvSpPr>
        <p:spPr>
          <a:xfrm>
            <a:off x="9780081" y="4119425"/>
            <a:ext cx="684803" cy="369332"/>
          </a:xfrm>
          <a:prstGeom prst="rect">
            <a:avLst/>
          </a:prstGeom>
          <a:noFill/>
        </p:spPr>
        <p:txBody>
          <a:bodyPr wrap="none" rtlCol="0">
            <a:spAutoFit/>
          </a:bodyPr>
          <a:lstStyle/>
          <a:p>
            <a:r>
              <a:rPr lang="en-US" dirty="0"/>
              <a:t>CD20</a:t>
            </a:r>
          </a:p>
        </p:txBody>
      </p:sp>
    </p:spTree>
    <p:extLst>
      <p:ext uri="{BB962C8B-B14F-4D97-AF65-F5344CB8AC3E}">
        <p14:creationId xmlns:p14="http://schemas.microsoft.com/office/powerpoint/2010/main" val="267323605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90A2B-184D-8741-8BA7-D5B1FD2180E7}"/>
              </a:ext>
            </a:extLst>
          </p:cNvPr>
          <p:cNvSpPr>
            <a:spLocks noGrp="1"/>
          </p:cNvSpPr>
          <p:nvPr>
            <p:ph type="title"/>
          </p:nvPr>
        </p:nvSpPr>
        <p:spPr>
          <a:xfrm>
            <a:off x="838200" y="0"/>
            <a:ext cx="10515600" cy="1325563"/>
          </a:xfrm>
        </p:spPr>
        <p:txBody>
          <a:bodyPr/>
          <a:lstStyle/>
          <a:p>
            <a:r>
              <a:rPr lang="en-US" dirty="0"/>
              <a:t>SOM vs t-SNE: colors of marker expression</a:t>
            </a:r>
          </a:p>
        </p:txBody>
      </p:sp>
      <p:pic>
        <p:nvPicPr>
          <p:cNvPr id="3" name="Picture 2">
            <a:extLst>
              <a:ext uri="{FF2B5EF4-FFF2-40B4-BE49-F238E27FC236}">
                <a16:creationId xmlns:a16="http://schemas.microsoft.com/office/drawing/2014/main" id="{3A68A448-B9C9-2A4A-8CC4-6A7B4038C766}"/>
              </a:ext>
            </a:extLst>
          </p:cNvPr>
          <p:cNvPicPr>
            <a:picLocks noChangeAspect="1"/>
          </p:cNvPicPr>
          <p:nvPr/>
        </p:nvPicPr>
        <p:blipFill>
          <a:blip r:embed="rId2"/>
          <a:stretch>
            <a:fillRect/>
          </a:stretch>
        </p:blipFill>
        <p:spPr>
          <a:xfrm>
            <a:off x="838200" y="1983137"/>
            <a:ext cx="1828800" cy="1828800"/>
          </a:xfrm>
          <a:prstGeom prst="rect">
            <a:avLst/>
          </a:prstGeom>
        </p:spPr>
      </p:pic>
      <p:pic>
        <p:nvPicPr>
          <p:cNvPr id="4" name="Picture 3">
            <a:extLst>
              <a:ext uri="{FF2B5EF4-FFF2-40B4-BE49-F238E27FC236}">
                <a16:creationId xmlns:a16="http://schemas.microsoft.com/office/drawing/2014/main" id="{AFED468B-93FB-6A4B-9196-6ECFAC02247E}"/>
              </a:ext>
            </a:extLst>
          </p:cNvPr>
          <p:cNvPicPr>
            <a:picLocks noChangeAspect="1"/>
          </p:cNvPicPr>
          <p:nvPr/>
        </p:nvPicPr>
        <p:blipFill>
          <a:blip r:embed="rId3"/>
          <a:stretch>
            <a:fillRect/>
          </a:stretch>
        </p:blipFill>
        <p:spPr>
          <a:xfrm>
            <a:off x="2996931" y="1983137"/>
            <a:ext cx="1828800" cy="1828800"/>
          </a:xfrm>
          <a:prstGeom prst="rect">
            <a:avLst/>
          </a:prstGeom>
        </p:spPr>
      </p:pic>
      <p:pic>
        <p:nvPicPr>
          <p:cNvPr id="5" name="Picture 4">
            <a:extLst>
              <a:ext uri="{FF2B5EF4-FFF2-40B4-BE49-F238E27FC236}">
                <a16:creationId xmlns:a16="http://schemas.microsoft.com/office/drawing/2014/main" id="{72D2E496-5D74-7D4D-A2E5-55537FEE4DEF}"/>
              </a:ext>
            </a:extLst>
          </p:cNvPr>
          <p:cNvPicPr>
            <a:picLocks noChangeAspect="1"/>
          </p:cNvPicPr>
          <p:nvPr/>
        </p:nvPicPr>
        <p:blipFill>
          <a:blip r:embed="rId4"/>
          <a:stretch>
            <a:fillRect/>
          </a:stretch>
        </p:blipFill>
        <p:spPr>
          <a:xfrm>
            <a:off x="5155662" y="1983137"/>
            <a:ext cx="1828800" cy="1828800"/>
          </a:xfrm>
          <a:prstGeom prst="rect">
            <a:avLst/>
          </a:prstGeom>
        </p:spPr>
      </p:pic>
      <p:pic>
        <p:nvPicPr>
          <p:cNvPr id="6" name="Picture 5">
            <a:extLst>
              <a:ext uri="{FF2B5EF4-FFF2-40B4-BE49-F238E27FC236}">
                <a16:creationId xmlns:a16="http://schemas.microsoft.com/office/drawing/2014/main" id="{991BB047-D87B-4E48-917D-85C1A13969A5}"/>
              </a:ext>
            </a:extLst>
          </p:cNvPr>
          <p:cNvPicPr>
            <a:picLocks noChangeAspect="1"/>
          </p:cNvPicPr>
          <p:nvPr/>
        </p:nvPicPr>
        <p:blipFill>
          <a:blip r:embed="rId5"/>
          <a:stretch>
            <a:fillRect/>
          </a:stretch>
        </p:blipFill>
        <p:spPr>
          <a:xfrm>
            <a:off x="7534526" y="2013092"/>
            <a:ext cx="1828800" cy="1828800"/>
          </a:xfrm>
          <a:prstGeom prst="rect">
            <a:avLst/>
          </a:prstGeom>
        </p:spPr>
      </p:pic>
      <p:pic>
        <p:nvPicPr>
          <p:cNvPr id="9" name="Picture 8">
            <a:extLst>
              <a:ext uri="{FF2B5EF4-FFF2-40B4-BE49-F238E27FC236}">
                <a16:creationId xmlns:a16="http://schemas.microsoft.com/office/drawing/2014/main" id="{E629AC91-B574-B54B-A791-503C83C48183}"/>
              </a:ext>
            </a:extLst>
          </p:cNvPr>
          <p:cNvPicPr>
            <a:picLocks noChangeAspect="1"/>
          </p:cNvPicPr>
          <p:nvPr/>
        </p:nvPicPr>
        <p:blipFill>
          <a:blip r:embed="rId6"/>
          <a:stretch>
            <a:fillRect/>
          </a:stretch>
        </p:blipFill>
        <p:spPr>
          <a:xfrm>
            <a:off x="9913390" y="2013092"/>
            <a:ext cx="1828800" cy="1828800"/>
          </a:xfrm>
          <a:prstGeom prst="rect">
            <a:avLst/>
          </a:prstGeom>
        </p:spPr>
      </p:pic>
      <p:sp>
        <p:nvSpPr>
          <p:cNvPr id="10" name="TextBox 9">
            <a:extLst>
              <a:ext uri="{FF2B5EF4-FFF2-40B4-BE49-F238E27FC236}">
                <a16:creationId xmlns:a16="http://schemas.microsoft.com/office/drawing/2014/main" id="{92702E73-21FD-104B-A72A-63B4886BCE65}"/>
              </a:ext>
            </a:extLst>
          </p:cNvPr>
          <p:cNvSpPr txBox="1"/>
          <p:nvPr/>
        </p:nvSpPr>
        <p:spPr>
          <a:xfrm>
            <a:off x="1410198" y="1484661"/>
            <a:ext cx="684803" cy="369332"/>
          </a:xfrm>
          <a:prstGeom prst="rect">
            <a:avLst/>
          </a:prstGeom>
          <a:noFill/>
        </p:spPr>
        <p:txBody>
          <a:bodyPr wrap="none" rtlCol="0">
            <a:spAutoFit/>
          </a:bodyPr>
          <a:lstStyle/>
          <a:p>
            <a:r>
              <a:rPr lang="en-US" dirty="0"/>
              <a:t>CD14</a:t>
            </a:r>
          </a:p>
        </p:txBody>
      </p:sp>
      <p:sp>
        <p:nvSpPr>
          <p:cNvPr id="11" name="TextBox 10">
            <a:extLst>
              <a:ext uri="{FF2B5EF4-FFF2-40B4-BE49-F238E27FC236}">
                <a16:creationId xmlns:a16="http://schemas.microsoft.com/office/drawing/2014/main" id="{8735B85E-CFBC-674B-A2C8-B2245DA73161}"/>
              </a:ext>
            </a:extLst>
          </p:cNvPr>
          <p:cNvSpPr txBox="1"/>
          <p:nvPr/>
        </p:nvSpPr>
        <p:spPr>
          <a:xfrm>
            <a:off x="3450396" y="1484661"/>
            <a:ext cx="684803" cy="369332"/>
          </a:xfrm>
          <a:prstGeom prst="rect">
            <a:avLst/>
          </a:prstGeom>
          <a:noFill/>
        </p:spPr>
        <p:txBody>
          <a:bodyPr wrap="none" rtlCol="0">
            <a:spAutoFit/>
          </a:bodyPr>
          <a:lstStyle/>
          <a:p>
            <a:r>
              <a:rPr lang="en-US" dirty="0"/>
              <a:t>CD16</a:t>
            </a:r>
          </a:p>
        </p:txBody>
      </p:sp>
      <p:sp>
        <p:nvSpPr>
          <p:cNvPr id="12" name="TextBox 11">
            <a:extLst>
              <a:ext uri="{FF2B5EF4-FFF2-40B4-BE49-F238E27FC236}">
                <a16:creationId xmlns:a16="http://schemas.microsoft.com/office/drawing/2014/main" id="{A319FE51-2433-4C4A-8409-8B35330F649A}"/>
              </a:ext>
            </a:extLst>
          </p:cNvPr>
          <p:cNvSpPr txBox="1"/>
          <p:nvPr/>
        </p:nvSpPr>
        <p:spPr>
          <a:xfrm>
            <a:off x="5786170" y="1484661"/>
            <a:ext cx="567784" cy="369332"/>
          </a:xfrm>
          <a:prstGeom prst="rect">
            <a:avLst/>
          </a:prstGeom>
          <a:noFill/>
        </p:spPr>
        <p:txBody>
          <a:bodyPr wrap="none" rtlCol="0">
            <a:spAutoFit/>
          </a:bodyPr>
          <a:lstStyle/>
          <a:p>
            <a:r>
              <a:rPr lang="en-US" dirty="0"/>
              <a:t>CD4</a:t>
            </a:r>
          </a:p>
        </p:txBody>
      </p:sp>
      <p:sp>
        <p:nvSpPr>
          <p:cNvPr id="13" name="TextBox 12">
            <a:extLst>
              <a:ext uri="{FF2B5EF4-FFF2-40B4-BE49-F238E27FC236}">
                <a16:creationId xmlns:a16="http://schemas.microsoft.com/office/drawing/2014/main" id="{EA2CBF3F-51C0-304C-AAC3-C73B94507441}"/>
              </a:ext>
            </a:extLst>
          </p:cNvPr>
          <p:cNvSpPr txBox="1"/>
          <p:nvPr/>
        </p:nvSpPr>
        <p:spPr>
          <a:xfrm>
            <a:off x="8165034" y="1484661"/>
            <a:ext cx="567784" cy="369332"/>
          </a:xfrm>
          <a:prstGeom prst="rect">
            <a:avLst/>
          </a:prstGeom>
          <a:noFill/>
        </p:spPr>
        <p:txBody>
          <a:bodyPr wrap="none" rtlCol="0">
            <a:spAutoFit/>
          </a:bodyPr>
          <a:lstStyle/>
          <a:p>
            <a:r>
              <a:rPr lang="en-US" dirty="0"/>
              <a:t>CD8</a:t>
            </a:r>
          </a:p>
        </p:txBody>
      </p:sp>
      <p:sp>
        <p:nvSpPr>
          <p:cNvPr id="14" name="TextBox 13">
            <a:extLst>
              <a:ext uri="{FF2B5EF4-FFF2-40B4-BE49-F238E27FC236}">
                <a16:creationId xmlns:a16="http://schemas.microsoft.com/office/drawing/2014/main" id="{D4A06D10-66D7-684E-B833-C9097701DBC2}"/>
              </a:ext>
            </a:extLst>
          </p:cNvPr>
          <p:cNvSpPr txBox="1"/>
          <p:nvPr/>
        </p:nvSpPr>
        <p:spPr>
          <a:xfrm>
            <a:off x="10543898" y="1484661"/>
            <a:ext cx="484428" cy="369332"/>
          </a:xfrm>
          <a:prstGeom prst="rect">
            <a:avLst/>
          </a:prstGeom>
          <a:noFill/>
        </p:spPr>
        <p:txBody>
          <a:bodyPr wrap="none" rtlCol="0">
            <a:spAutoFit/>
          </a:bodyPr>
          <a:lstStyle/>
          <a:p>
            <a:r>
              <a:rPr lang="en-US" dirty="0"/>
              <a:t>IgA</a:t>
            </a:r>
          </a:p>
        </p:txBody>
      </p:sp>
      <p:pic>
        <p:nvPicPr>
          <p:cNvPr id="8" name="Picture 7">
            <a:extLst>
              <a:ext uri="{FF2B5EF4-FFF2-40B4-BE49-F238E27FC236}">
                <a16:creationId xmlns:a16="http://schemas.microsoft.com/office/drawing/2014/main" id="{F90AACF6-AFC7-3B45-AE07-08C11C48784C}"/>
              </a:ext>
            </a:extLst>
          </p:cNvPr>
          <p:cNvPicPr>
            <a:picLocks noChangeAspect="1"/>
          </p:cNvPicPr>
          <p:nvPr/>
        </p:nvPicPr>
        <p:blipFill>
          <a:blip r:embed="rId7"/>
          <a:stretch>
            <a:fillRect/>
          </a:stretch>
        </p:blipFill>
        <p:spPr>
          <a:xfrm>
            <a:off x="697523" y="4277783"/>
            <a:ext cx="1969477" cy="1828800"/>
          </a:xfrm>
          <a:prstGeom prst="rect">
            <a:avLst/>
          </a:prstGeom>
        </p:spPr>
      </p:pic>
      <p:pic>
        <p:nvPicPr>
          <p:cNvPr id="16" name="Picture 15">
            <a:extLst>
              <a:ext uri="{FF2B5EF4-FFF2-40B4-BE49-F238E27FC236}">
                <a16:creationId xmlns:a16="http://schemas.microsoft.com/office/drawing/2014/main" id="{BC564DA3-E366-2E4C-816A-951AF555469B}"/>
              </a:ext>
            </a:extLst>
          </p:cNvPr>
          <p:cNvPicPr>
            <a:picLocks noChangeAspect="1"/>
          </p:cNvPicPr>
          <p:nvPr/>
        </p:nvPicPr>
        <p:blipFill>
          <a:blip r:embed="rId8"/>
          <a:stretch>
            <a:fillRect/>
          </a:stretch>
        </p:blipFill>
        <p:spPr>
          <a:xfrm>
            <a:off x="9683673" y="4368942"/>
            <a:ext cx="1934415" cy="1828800"/>
          </a:xfrm>
          <a:prstGeom prst="rect">
            <a:avLst/>
          </a:prstGeom>
        </p:spPr>
      </p:pic>
      <p:pic>
        <p:nvPicPr>
          <p:cNvPr id="36" name="Picture 35">
            <a:extLst>
              <a:ext uri="{FF2B5EF4-FFF2-40B4-BE49-F238E27FC236}">
                <a16:creationId xmlns:a16="http://schemas.microsoft.com/office/drawing/2014/main" id="{E479B82B-9883-2B44-A192-F63791928576}"/>
              </a:ext>
            </a:extLst>
          </p:cNvPr>
          <p:cNvPicPr>
            <a:picLocks noChangeAspect="1"/>
          </p:cNvPicPr>
          <p:nvPr/>
        </p:nvPicPr>
        <p:blipFill>
          <a:blip r:embed="rId9"/>
          <a:stretch>
            <a:fillRect/>
          </a:stretch>
        </p:blipFill>
        <p:spPr>
          <a:xfrm>
            <a:off x="5050047" y="4368942"/>
            <a:ext cx="1934415" cy="1828800"/>
          </a:xfrm>
          <a:prstGeom prst="rect">
            <a:avLst/>
          </a:prstGeom>
        </p:spPr>
      </p:pic>
      <p:pic>
        <p:nvPicPr>
          <p:cNvPr id="38" name="Picture 37">
            <a:extLst>
              <a:ext uri="{FF2B5EF4-FFF2-40B4-BE49-F238E27FC236}">
                <a16:creationId xmlns:a16="http://schemas.microsoft.com/office/drawing/2014/main" id="{2C9986A9-2B16-7442-9800-CDAA093B4BD7}"/>
              </a:ext>
            </a:extLst>
          </p:cNvPr>
          <p:cNvPicPr>
            <a:picLocks noChangeAspect="1"/>
          </p:cNvPicPr>
          <p:nvPr/>
        </p:nvPicPr>
        <p:blipFill>
          <a:blip r:embed="rId10"/>
          <a:stretch>
            <a:fillRect/>
          </a:stretch>
        </p:blipFill>
        <p:spPr>
          <a:xfrm>
            <a:off x="7468425" y="4368942"/>
            <a:ext cx="1961002" cy="1828800"/>
          </a:xfrm>
          <a:prstGeom prst="rect">
            <a:avLst/>
          </a:prstGeom>
        </p:spPr>
      </p:pic>
      <p:pic>
        <p:nvPicPr>
          <p:cNvPr id="42" name="Picture 41">
            <a:extLst>
              <a:ext uri="{FF2B5EF4-FFF2-40B4-BE49-F238E27FC236}">
                <a16:creationId xmlns:a16="http://schemas.microsoft.com/office/drawing/2014/main" id="{E8638DEE-07B8-2B4C-8CE4-4CC6B733F705}"/>
              </a:ext>
            </a:extLst>
          </p:cNvPr>
          <p:cNvPicPr>
            <a:picLocks noChangeAspect="1"/>
          </p:cNvPicPr>
          <p:nvPr/>
        </p:nvPicPr>
        <p:blipFill>
          <a:blip r:embed="rId11"/>
          <a:stretch>
            <a:fillRect/>
          </a:stretch>
        </p:blipFill>
        <p:spPr>
          <a:xfrm>
            <a:off x="2803582" y="4277783"/>
            <a:ext cx="1978429" cy="1828800"/>
          </a:xfrm>
          <a:prstGeom prst="rect">
            <a:avLst/>
          </a:prstGeom>
        </p:spPr>
      </p:pic>
    </p:spTree>
    <p:extLst>
      <p:ext uri="{BB962C8B-B14F-4D97-AF65-F5344CB8AC3E}">
        <p14:creationId xmlns:p14="http://schemas.microsoft.com/office/powerpoint/2010/main" val="361606422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A17E9-9DDA-824C-B00B-4C178BAC7F06}"/>
              </a:ext>
            </a:extLst>
          </p:cNvPr>
          <p:cNvSpPr>
            <a:spLocks noGrp="1"/>
          </p:cNvSpPr>
          <p:nvPr>
            <p:ph type="title"/>
          </p:nvPr>
        </p:nvSpPr>
        <p:spPr>
          <a:xfrm>
            <a:off x="137160" y="0"/>
            <a:ext cx="12192000" cy="1325563"/>
          </a:xfrm>
        </p:spPr>
        <p:txBody>
          <a:bodyPr>
            <a:normAutofit/>
          </a:bodyPr>
          <a:lstStyle/>
          <a:p>
            <a:r>
              <a:rPr lang="en-US" dirty="0"/>
              <a:t>Hypothesis: U-matrix patterns could be brought out by analyzing Chebyshev distance between nodes</a:t>
            </a:r>
          </a:p>
        </p:txBody>
      </p:sp>
      <p:pic>
        <p:nvPicPr>
          <p:cNvPr id="4" name="Picture 3">
            <a:extLst>
              <a:ext uri="{FF2B5EF4-FFF2-40B4-BE49-F238E27FC236}">
                <a16:creationId xmlns:a16="http://schemas.microsoft.com/office/drawing/2014/main" id="{91D689DB-B650-5C48-A93B-628BEE1E8890}"/>
              </a:ext>
            </a:extLst>
          </p:cNvPr>
          <p:cNvPicPr>
            <a:picLocks noChangeAspect="1"/>
          </p:cNvPicPr>
          <p:nvPr/>
        </p:nvPicPr>
        <p:blipFill>
          <a:blip r:embed="rId2"/>
          <a:stretch>
            <a:fillRect/>
          </a:stretch>
        </p:blipFill>
        <p:spPr>
          <a:xfrm>
            <a:off x="795867" y="1983137"/>
            <a:ext cx="1828800" cy="1828800"/>
          </a:xfrm>
          <a:prstGeom prst="rect">
            <a:avLst/>
          </a:prstGeom>
        </p:spPr>
      </p:pic>
      <p:sp>
        <p:nvSpPr>
          <p:cNvPr id="5" name="TextBox 4">
            <a:extLst>
              <a:ext uri="{FF2B5EF4-FFF2-40B4-BE49-F238E27FC236}">
                <a16:creationId xmlns:a16="http://schemas.microsoft.com/office/drawing/2014/main" id="{0792C155-EC5E-B548-8AD8-9B46B0ED65F1}"/>
              </a:ext>
            </a:extLst>
          </p:cNvPr>
          <p:cNvSpPr txBox="1"/>
          <p:nvPr/>
        </p:nvSpPr>
        <p:spPr>
          <a:xfrm>
            <a:off x="1117600" y="1625600"/>
            <a:ext cx="1004890" cy="369332"/>
          </a:xfrm>
          <a:prstGeom prst="rect">
            <a:avLst/>
          </a:prstGeom>
          <a:noFill/>
        </p:spPr>
        <p:txBody>
          <a:bodyPr wrap="none" rtlCol="0">
            <a:spAutoFit/>
          </a:bodyPr>
          <a:lstStyle/>
          <a:p>
            <a:r>
              <a:rPr lang="en-US" dirty="0"/>
              <a:t>U-matrix</a:t>
            </a:r>
          </a:p>
        </p:txBody>
      </p:sp>
      <p:pic>
        <p:nvPicPr>
          <p:cNvPr id="6" name="Picture 5">
            <a:extLst>
              <a:ext uri="{FF2B5EF4-FFF2-40B4-BE49-F238E27FC236}">
                <a16:creationId xmlns:a16="http://schemas.microsoft.com/office/drawing/2014/main" id="{AA8C8B54-EB13-3948-A49F-90C563D3C125}"/>
              </a:ext>
            </a:extLst>
          </p:cNvPr>
          <p:cNvPicPr>
            <a:picLocks noChangeAspect="1"/>
          </p:cNvPicPr>
          <p:nvPr/>
        </p:nvPicPr>
        <p:blipFill>
          <a:blip r:embed="rId3"/>
          <a:stretch>
            <a:fillRect/>
          </a:stretch>
        </p:blipFill>
        <p:spPr>
          <a:xfrm>
            <a:off x="2946400" y="1994932"/>
            <a:ext cx="1828800" cy="1828800"/>
          </a:xfrm>
          <a:prstGeom prst="rect">
            <a:avLst/>
          </a:prstGeom>
        </p:spPr>
      </p:pic>
      <p:sp>
        <p:nvSpPr>
          <p:cNvPr id="7" name="TextBox 6">
            <a:extLst>
              <a:ext uri="{FF2B5EF4-FFF2-40B4-BE49-F238E27FC236}">
                <a16:creationId xmlns:a16="http://schemas.microsoft.com/office/drawing/2014/main" id="{EC05E427-47E3-7A46-89CC-C7AA3EB8F7B0}"/>
              </a:ext>
            </a:extLst>
          </p:cNvPr>
          <p:cNvSpPr txBox="1"/>
          <p:nvPr/>
        </p:nvSpPr>
        <p:spPr>
          <a:xfrm>
            <a:off x="3358355" y="1613805"/>
            <a:ext cx="684803" cy="369332"/>
          </a:xfrm>
          <a:prstGeom prst="rect">
            <a:avLst/>
          </a:prstGeom>
          <a:noFill/>
        </p:spPr>
        <p:txBody>
          <a:bodyPr wrap="none" rtlCol="0">
            <a:spAutoFit/>
          </a:bodyPr>
          <a:lstStyle/>
          <a:p>
            <a:r>
              <a:rPr lang="en-US" dirty="0"/>
              <a:t>CD14</a:t>
            </a:r>
          </a:p>
        </p:txBody>
      </p:sp>
      <p:pic>
        <p:nvPicPr>
          <p:cNvPr id="8" name="Picture 7">
            <a:extLst>
              <a:ext uri="{FF2B5EF4-FFF2-40B4-BE49-F238E27FC236}">
                <a16:creationId xmlns:a16="http://schemas.microsoft.com/office/drawing/2014/main" id="{219ABB81-E987-F74D-9806-20C0CF179A81}"/>
              </a:ext>
            </a:extLst>
          </p:cNvPr>
          <p:cNvPicPr>
            <a:picLocks noChangeAspect="1"/>
          </p:cNvPicPr>
          <p:nvPr/>
        </p:nvPicPr>
        <p:blipFill>
          <a:blip r:embed="rId4"/>
          <a:stretch>
            <a:fillRect/>
          </a:stretch>
        </p:blipFill>
        <p:spPr>
          <a:xfrm>
            <a:off x="5028931" y="1983137"/>
            <a:ext cx="1828800" cy="1828800"/>
          </a:xfrm>
          <a:prstGeom prst="rect">
            <a:avLst/>
          </a:prstGeom>
        </p:spPr>
      </p:pic>
      <p:sp>
        <p:nvSpPr>
          <p:cNvPr id="9" name="TextBox 8">
            <a:extLst>
              <a:ext uri="{FF2B5EF4-FFF2-40B4-BE49-F238E27FC236}">
                <a16:creationId xmlns:a16="http://schemas.microsoft.com/office/drawing/2014/main" id="{B10C9714-407B-9942-BBE6-343A0B940C34}"/>
              </a:ext>
            </a:extLst>
          </p:cNvPr>
          <p:cNvSpPr txBox="1"/>
          <p:nvPr/>
        </p:nvSpPr>
        <p:spPr>
          <a:xfrm>
            <a:off x="5600929" y="1613805"/>
            <a:ext cx="684803" cy="369332"/>
          </a:xfrm>
          <a:prstGeom prst="rect">
            <a:avLst/>
          </a:prstGeom>
          <a:noFill/>
        </p:spPr>
        <p:txBody>
          <a:bodyPr wrap="none" rtlCol="0">
            <a:spAutoFit/>
          </a:bodyPr>
          <a:lstStyle/>
          <a:p>
            <a:r>
              <a:rPr lang="en-US" dirty="0"/>
              <a:t>CD16</a:t>
            </a:r>
          </a:p>
        </p:txBody>
      </p:sp>
      <p:sp>
        <p:nvSpPr>
          <p:cNvPr id="10" name="TextBox 9">
            <a:extLst>
              <a:ext uri="{FF2B5EF4-FFF2-40B4-BE49-F238E27FC236}">
                <a16:creationId xmlns:a16="http://schemas.microsoft.com/office/drawing/2014/main" id="{9C4FB0A2-D0E5-6442-B7FE-81062DDDA21D}"/>
              </a:ext>
            </a:extLst>
          </p:cNvPr>
          <p:cNvSpPr txBox="1"/>
          <p:nvPr/>
        </p:nvSpPr>
        <p:spPr>
          <a:xfrm>
            <a:off x="7208520" y="1994932"/>
            <a:ext cx="3291157" cy="830997"/>
          </a:xfrm>
          <a:prstGeom prst="rect">
            <a:avLst/>
          </a:prstGeom>
          <a:noFill/>
        </p:spPr>
        <p:txBody>
          <a:bodyPr wrap="none" rtlCol="0">
            <a:spAutoFit/>
          </a:bodyPr>
          <a:lstStyle/>
          <a:p>
            <a:r>
              <a:rPr lang="en-US" sz="2400" dirty="0"/>
              <a:t>I don’t see this boundary</a:t>
            </a:r>
          </a:p>
          <a:p>
            <a:r>
              <a:rPr lang="en-US" sz="2400" dirty="0"/>
              <a:t>in the U-matrix!!</a:t>
            </a:r>
          </a:p>
        </p:txBody>
      </p:sp>
      <p:cxnSp>
        <p:nvCxnSpPr>
          <p:cNvPr id="12" name="Straight Arrow Connector 11">
            <a:extLst>
              <a:ext uri="{FF2B5EF4-FFF2-40B4-BE49-F238E27FC236}">
                <a16:creationId xmlns:a16="http://schemas.microsoft.com/office/drawing/2014/main" id="{2DC9DD3D-E13D-D64A-BE7A-1908CA262C97}"/>
              </a:ext>
            </a:extLst>
          </p:cNvPr>
          <p:cNvCxnSpPr>
            <a:cxnSpLocks/>
          </p:cNvCxnSpPr>
          <p:nvPr/>
        </p:nvCxnSpPr>
        <p:spPr>
          <a:xfrm flipH="1">
            <a:off x="5882640" y="2590800"/>
            <a:ext cx="1325880" cy="6248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7897560-6DC5-2947-97F9-6E1237EC43D7}"/>
              </a:ext>
            </a:extLst>
          </p:cNvPr>
          <p:cNvPicPr>
            <a:picLocks noChangeAspect="1"/>
          </p:cNvPicPr>
          <p:nvPr/>
        </p:nvPicPr>
        <p:blipFill>
          <a:blip r:embed="rId5"/>
          <a:stretch>
            <a:fillRect/>
          </a:stretch>
        </p:blipFill>
        <p:spPr>
          <a:xfrm>
            <a:off x="2762306" y="4181269"/>
            <a:ext cx="4025788" cy="2510706"/>
          </a:xfrm>
          <a:prstGeom prst="rect">
            <a:avLst/>
          </a:prstGeom>
          <a:ln>
            <a:solidFill>
              <a:schemeClr val="tx1"/>
            </a:solidFill>
          </a:ln>
        </p:spPr>
      </p:pic>
      <p:sp>
        <p:nvSpPr>
          <p:cNvPr id="18" name="TextBox 17">
            <a:extLst>
              <a:ext uri="{FF2B5EF4-FFF2-40B4-BE49-F238E27FC236}">
                <a16:creationId xmlns:a16="http://schemas.microsoft.com/office/drawing/2014/main" id="{32356430-6B09-D745-AC8F-130A5DC71510}"/>
              </a:ext>
            </a:extLst>
          </p:cNvPr>
          <p:cNvSpPr txBox="1"/>
          <p:nvPr/>
        </p:nvSpPr>
        <p:spPr>
          <a:xfrm>
            <a:off x="773284" y="4314557"/>
            <a:ext cx="1906881" cy="1938992"/>
          </a:xfrm>
          <a:prstGeom prst="rect">
            <a:avLst/>
          </a:prstGeom>
          <a:noFill/>
        </p:spPr>
        <p:txBody>
          <a:bodyPr wrap="square" rtlCol="0">
            <a:spAutoFit/>
          </a:bodyPr>
          <a:lstStyle/>
          <a:p>
            <a:r>
              <a:rPr lang="en-US" sz="2400" dirty="0"/>
              <a:t>Method 1:</a:t>
            </a:r>
          </a:p>
          <a:p>
            <a:r>
              <a:rPr lang="en-US" sz="2400" dirty="0"/>
              <a:t>Calculate U-matrix with</a:t>
            </a:r>
          </a:p>
          <a:p>
            <a:r>
              <a:rPr lang="en-US" sz="2400" dirty="0"/>
              <a:t>Chebyshev </a:t>
            </a:r>
          </a:p>
          <a:p>
            <a:r>
              <a:rPr lang="en-US" sz="2400" dirty="0"/>
              <a:t>distance</a:t>
            </a:r>
          </a:p>
        </p:txBody>
      </p:sp>
      <p:pic>
        <p:nvPicPr>
          <p:cNvPr id="20" name="Picture 19">
            <a:extLst>
              <a:ext uri="{FF2B5EF4-FFF2-40B4-BE49-F238E27FC236}">
                <a16:creationId xmlns:a16="http://schemas.microsoft.com/office/drawing/2014/main" id="{775AB584-F30E-BE4E-8F96-8B52425AD7AF}"/>
              </a:ext>
            </a:extLst>
          </p:cNvPr>
          <p:cNvPicPr>
            <a:picLocks noChangeAspect="1"/>
          </p:cNvPicPr>
          <p:nvPr/>
        </p:nvPicPr>
        <p:blipFill>
          <a:blip r:embed="rId6"/>
          <a:stretch>
            <a:fillRect/>
          </a:stretch>
        </p:blipFill>
        <p:spPr>
          <a:xfrm>
            <a:off x="9626600" y="4139275"/>
            <a:ext cx="2565400" cy="2552700"/>
          </a:xfrm>
          <a:prstGeom prst="rect">
            <a:avLst/>
          </a:prstGeom>
        </p:spPr>
      </p:pic>
      <p:sp>
        <p:nvSpPr>
          <p:cNvPr id="21" name="TextBox 20">
            <a:extLst>
              <a:ext uri="{FF2B5EF4-FFF2-40B4-BE49-F238E27FC236}">
                <a16:creationId xmlns:a16="http://schemas.microsoft.com/office/drawing/2014/main" id="{00640298-F2C8-B34F-B1B4-36503910B2FC}"/>
              </a:ext>
            </a:extLst>
          </p:cNvPr>
          <p:cNvSpPr txBox="1"/>
          <p:nvPr/>
        </p:nvSpPr>
        <p:spPr>
          <a:xfrm>
            <a:off x="7345681" y="4289586"/>
            <a:ext cx="2416138" cy="2308324"/>
          </a:xfrm>
          <a:prstGeom prst="rect">
            <a:avLst/>
          </a:prstGeom>
          <a:noFill/>
        </p:spPr>
        <p:txBody>
          <a:bodyPr wrap="square" rtlCol="0">
            <a:spAutoFit/>
          </a:bodyPr>
          <a:lstStyle/>
          <a:p>
            <a:r>
              <a:rPr lang="en-US" sz="2400" dirty="0"/>
              <a:t>Method 2:</a:t>
            </a:r>
          </a:p>
          <a:p>
            <a:r>
              <a:rPr lang="en-US" sz="2400" dirty="0"/>
              <a:t>Use the max</a:t>
            </a:r>
          </a:p>
          <a:p>
            <a:r>
              <a:rPr lang="en-US" sz="2400" dirty="0"/>
              <a:t>not the mean</a:t>
            </a:r>
          </a:p>
          <a:p>
            <a:r>
              <a:rPr lang="en-US" sz="2400" dirty="0"/>
              <a:t>of all distances in the Moore neighborhood</a:t>
            </a:r>
          </a:p>
        </p:txBody>
      </p:sp>
    </p:spTree>
    <p:extLst>
      <p:ext uri="{BB962C8B-B14F-4D97-AF65-F5344CB8AC3E}">
        <p14:creationId xmlns:p14="http://schemas.microsoft.com/office/powerpoint/2010/main" val="218906732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8B606-6838-9443-A59A-5234DEFE3E45}"/>
              </a:ext>
            </a:extLst>
          </p:cNvPr>
          <p:cNvSpPr>
            <a:spLocks noGrp="1"/>
          </p:cNvSpPr>
          <p:nvPr>
            <p:ph type="title"/>
          </p:nvPr>
        </p:nvSpPr>
        <p:spPr>
          <a:xfrm>
            <a:off x="838200" y="0"/>
            <a:ext cx="10515600" cy="1325563"/>
          </a:xfrm>
        </p:spPr>
        <p:txBody>
          <a:bodyPr/>
          <a:lstStyle/>
          <a:p>
            <a:r>
              <a:rPr lang="en-US" dirty="0"/>
              <a:t>U-matrix visualization with alternate distance and neighbor aggregation functions</a:t>
            </a:r>
          </a:p>
        </p:txBody>
      </p:sp>
      <p:pic>
        <p:nvPicPr>
          <p:cNvPr id="5" name="Picture 4">
            <a:extLst>
              <a:ext uri="{FF2B5EF4-FFF2-40B4-BE49-F238E27FC236}">
                <a16:creationId xmlns:a16="http://schemas.microsoft.com/office/drawing/2014/main" id="{9413D338-DE50-1D40-9334-D947C9FB34AC}"/>
              </a:ext>
            </a:extLst>
          </p:cNvPr>
          <p:cNvPicPr>
            <a:picLocks noChangeAspect="1"/>
          </p:cNvPicPr>
          <p:nvPr/>
        </p:nvPicPr>
        <p:blipFill>
          <a:blip r:embed="rId2"/>
          <a:stretch>
            <a:fillRect/>
          </a:stretch>
        </p:blipFill>
        <p:spPr>
          <a:xfrm>
            <a:off x="9198189" y="2819400"/>
            <a:ext cx="3017520" cy="3017520"/>
          </a:xfrm>
          <a:prstGeom prst="rect">
            <a:avLst/>
          </a:prstGeom>
        </p:spPr>
      </p:pic>
      <p:sp>
        <p:nvSpPr>
          <p:cNvPr id="6" name="TextBox 5">
            <a:extLst>
              <a:ext uri="{FF2B5EF4-FFF2-40B4-BE49-F238E27FC236}">
                <a16:creationId xmlns:a16="http://schemas.microsoft.com/office/drawing/2014/main" id="{6DD29E64-C39E-C444-9080-53B3ED1B76A9}"/>
              </a:ext>
            </a:extLst>
          </p:cNvPr>
          <p:cNvSpPr txBox="1"/>
          <p:nvPr/>
        </p:nvSpPr>
        <p:spPr>
          <a:xfrm>
            <a:off x="9992353" y="2450068"/>
            <a:ext cx="1643270" cy="369332"/>
          </a:xfrm>
          <a:prstGeom prst="rect">
            <a:avLst/>
          </a:prstGeom>
          <a:noFill/>
        </p:spPr>
        <p:txBody>
          <a:bodyPr wrap="none" rtlCol="0">
            <a:spAutoFit/>
          </a:bodyPr>
          <a:lstStyle/>
          <a:p>
            <a:r>
              <a:rPr lang="en-US" dirty="0"/>
              <a:t>Chebyshev max</a:t>
            </a:r>
          </a:p>
        </p:txBody>
      </p:sp>
      <p:pic>
        <p:nvPicPr>
          <p:cNvPr id="8" name="Picture 7">
            <a:extLst>
              <a:ext uri="{FF2B5EF4-FFF2-40B4-BE49-F238E27FC236}">
                <a16:creationId xmlns:a16="http://schemas.microsoft.com/office/drawing/2014/main" id="{DD93D46B-51BE-AF44-9ACA-EBD0DE55A2BF}"/>
              </a:ext>
            </a:extLst>
          </p:cNvPr>
          <p:cNvPicPr>
            <a:picLocks noChangeAspect="1"/>
          </p:cNvPicPr>
          <p:nvPr/>
        </p:nvPicPr>
        <p:blipFill>
          <a:blip r:embed="rId3"/>
          <a:stretch>
            <a:fillRect/>
          </a:stretch>
        </p:blipFill>
        <p:spPr>
          <a:xfrm>
            <a:off x="6112936" y="2819400"/>
            <a:ext cx="3017520" cy="3017520"/>
          </a:xfrm>
          <a:prstGeom prst="rect">
            <a:avLst/>
          </a:prstGeom>
        </p:spPr>
      </p:pic>
      <p:sp>
        <p:nvSpPr>
          <p:cNvPr id="9" name="TextBox 8">
            <a:extLst>
              <a:ext uri="{FF2B5EF4-FFF2-40B4-BE49-F238E27FC236}">
                <a16:creationId xmlns:a16="http://schemas.microsoft.com/office/drawing/2014/main" id="{97F074D2-3EBA-664A-AE04-C6BD2D5D158D}"/>
              </a:ext>
            </a:extLst>
          </p:cNvPr>
          <p:cNvSpPr txBox="1"/>
          <p:nvPr/>
        </p:nvSpPr>
        <p:spPr>
          <a:xfrm>
            <a:off x="6663189" y="2450068"/>
            <a:ext cx="1783245" cy="369332"/>
          </a:xfrm>
          <a:prstGeom prst="rect">
            <a:avLst/>
          </a:prstGeom>
          <a:noFill/>
        </p:spPr>
        <p:txBody>
          <a:bodyPr wrap="none" rtlCol="0">
            <a:spAutoFit/>
          </a:bodyPr>
          <a:lstStyle/>
          <a:p>
            <a:r>
              <a:rPr lang="en-US" dirty="0"/>
              <a:t>Chebyshev mean</a:t>
            </a:r>
          </a:p>
        </p:txBody>
      </p:sp>
      <p:pic>
        <p:nvPicPr>
          <p:cNvPr id="13" name="Picture 12">
            <a:extLst>
              <a:ext uri="{FF2B5EF4-FFF2-40B4-BE49-F238E27FC236}">
                <a16:creationId xmlns:a16="http://schemas.microsoft.com/office/drawing/2014/main" id="{70DB9DD6-092B-3040-B9FE-5A10EEF326EA}"/>
              </a:ext>
            </a:extLst>
          </p:cNvPr>
          <p:cNvPicPr>
            <a:picLocks noChangeAspect="1"/>
          </p:cNvPicPr>
          <p:nvPr/>
        </p:nvPicPr>
        <p:blipFill>
          <a:blip r:embed="rId4"/>
          <a:stretch>
            <a:fillRect/>
          </a:stretch>
        </p:blipFill>
        <p:spPr>
          <a:xfrm>
            <a:off x="33026" y="2819400"/>
            <a:ext cx="3017520" cy="3017520"/>
          </a:xfrm>
          <a:prstGeom prst="rect">
            <a:avLst/>
          </a:prstGeom>
        </p:spPr>
      </p:pic>
      <p:sp>
        <p:nvSpPr>
          <p:cNvPr id="14" name="TextBox 13">
            <a:extLst>
              <a:ext uri="{FF2B5EF4-FFF2-40B4-BE49-F238E27FC236}">
                <a16:creationId xmlns:a16="http://schemas.microsoft.com/office/drawing/2014/main" id="{B8C47B82-6242-184F-A2E2-5A3DAD7D5DBF}"/>
              </a:ext>
            </a:extLst>
          </p:cNvPr>
          <p:cNvSpPr txBox="1"/>
          <p:nvPr/>
        </p:nvSpPr>
        <p:spPr>
          <a:xfrm>
            <a:off x="3740856" y="2450068"/>
            <a:ext cx="1537087" cy="369332"/>
          </a:xfrm>
          <a:prstGeom prst="rect">
            <a:avLst/>
          </a:prstGeom>
          <a:noFill/>
        </p:spPr>
        <p:txBody>
          <a:bodyPr wrap="none" rtlCol="0">
            <a:spAutoFit/>
          </a:bodyPr>
          <a:lstStyle/>
          <a:p>
            <a:r>
              <a:rPr lang="en-US" dirty="0"/>
              <a:t>Euclidean max</a:t>
            </a:r>
          </a:p>
        </p:txBody>
      </p:sp>
      <p:sp>
        <p:nvSpPr>
          <p:cNvPr id="15" name="TextBox 14">
            <a:extLst>
              <a:ext uri="{FF2B5EF4-FFF2-40B4-BE49-F238E27FC236}">
                <a16:creationId xmlns:a16="http://schemas.microsoft.com/office/drawing/2014/main" id="{3B217589-B47D-BC43-8172-37743C7D428B}"/>
              </a:ext>
            </a:extLst>
          </p:cNvPr>
          <p:cNvSpPr txBox="1"/>
          <p:nvPr/>
        </p:nvSpPr>
        <p:spPr>
          <a:xfrm>
            <a:off x="883740" y="2450068"/>
            <a:ext cx="1677062" cy="369332"/>
          </a:xfrm>
          <a:prstGeom prst="rect">
            <a:avLst/>
          </a:prstGeom>
          <a:noFill/>
        </p:spPr>
        <p:txBody>
          <a:bodyPr wrap="none" rtlCol="0">
            <a:spAutoFit/>
          </a:bodyPr>
          <a:lstStyle/>
          <a:p>
            <a:r>
              <a:rPr lang="en-US" dirty="0"/>
              <a:t>Euclidean mean</a:t>
            </a:r>
          </a:p>
        </p:txBody>
      </p:sp>
      <p:pic>
        <p:nvPicPr>
          <p:cNvPr id="17" name="Picture 16">
            <a:extLst>
              <a:ext uri="{FF2B5EF4-FFF2-40B4-BE49-F238E27FC236}">
                <a16:creationId xmlns:a16="http://schemas.microsoft.com/office/drawing/2014/main" id="{3151ACE8-3CAE-EB4D-A7C4-CA4185676C7D}"/>
              </a:ext>
            </a:extLst>
          </p:cNvPr>
          <p:cNvPicPr>
            <a:picLocks noChangeAspect="1"/>
          </p:cNvPicPr>
          <p:nvPr/>
        </p:nvPicPr>
        <p:blipFill>
          <a:blip r:embed="rId5"/>
          <a:stretch>
            <a:fillRect/>
          </a:stretch>
        </p:blipFill>
        <p:spPr>
          <a:xfrm>
            <a:off x="3060744" y="2819400"/>
            <a:ext cx="3017520" cy="3017520"/>
          </a:xfrm>
          <a:prstGeom prst="rect">
            <a:avLst/>
          </a:prstGeom>
        </p:spPr>
      </p:pic>
    </p:spTree>
    <p:extLst>
      <p:ext uri="{BB962C8B-B14F-4D97-AF65-F5344CB8AC3E}">
        <p14:creationId xmlns:p14="http://schemas.microsoft.com/office/powerpoint/2010/main" val="142718497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4BEE1-3891-734B-A869-A9A0E07647F3}"/>
              </a:ext>
            </a:extLst>
          </p:cNvPr>
          <p:cNvSpPr>
            <a:spLocks noGrp="1"/>
          </p:cNvSpPr>
          <p:nvPr>
            <p:ph type="title"/>
          </p:nvPr>
        </p:nvSpPr>
        <p:spPr>
          <a:xfrm>
            <a:off x="1576244" y="-83127"/>
            <a:ext cx="10515600" cy="1325563"/>
          </a:xfrm>
        </p:spPr>
        <p:txBody>
          <a:bodyPr/>
          <a:lstStyle/>
          <a:p>
            <a:r>
              <a:rPr lang="en-US" dirty="0"/>
              <a:t>I am a classical biologist by training</a:t>
            </a:r>
          </a:p>
        </p:txBody>
      </p:sp>
      <p:pic>
        <p:nvPicPr>
          <p:cNvPr id="4" name="Picture 3" descr="Screen Shot 2016-05-06 at 11.00.05 AM.png">
            <a:extLst>
              <a:ext uri="{FF2B5EF4-FFF2-40B4-BE49-F238E27FC236}">
                <a16:creationId xmlns:a16="http://schemas.microsoft.com/office/drawing/2014/main" id="{848A7244-7CEC-3041-9602-AF7636FCCB6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576244" y="1325563"/>
            <a:ext cx="8119845" cy="4992948"/>
          </a:xfrm>
          <a:prstGeom prst="rect">
            <a:avLst/>
          </a:prstGeom>
          <a:effectLst>
            <a:glow rad="63500">
              <a:schemeClr val="bg1">
                <a:alpha val="40000"/>
              </a:schemeClr>
            </a:glow>
            <a:softEdge rad="25400"/>
          </a:effectLst>
        </p:spPr>
      </p:pic>
      <p:sp>
        <p:nvSpPr>
          <p:cNvPr id="5" name="Rectangle 4">
            <a:extLst>
              <a:ext uri="{FF2B5EF4-FFF2-40B4-BE49-F238E27FC236}">
                <a16:creationId xmlns:a16="http://schemas.microsoft.com/office/drawing/2014/main" id="{5A8E595A-11BD-1949-A904-20451A5583F6}"/>
              </a:ext>
            </a:extLst>
          </p:cNvPr>
          <p:cNvSpPr/>
          <p:nvPr/>
        </p:nvSpPr>
        <p:spPr>
          <a:xfrm>
            <a:off x="1595782" y="4024183"/>
            <a:ext cx="5377317" cy="2274789"/>
          </a:xfrm>
          <a:prstGeom prst="rect">
            <a:avLst/>
          </a:prstGeom>
          <a:solidFill>
            <a:srgbClr val="FFFFFF">
              <a:alpha val="8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34E99EA-C80B-964C-B8A0-A2834061C756}"/>
              </a:ext>
            </a:extLst>
          </p:cNvPr>
          <p:cNvSpPr/>
          <p:nvPr/>
        </p:nvSpPr>
        <p:spPr>
          <a:xfrm>
            <a:off x="6968354" y="4024183"/>
            <a:ext cx="2688659" cy="2274789"/>
          </a:xfrm>
          <a:prstGeom prst="rect">
            <a:avLst/>
          </a:prstGeom>
          <a:solidFill>
            <a:srgbClr val="FFFFFF">
              <a:alpha val="8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2E3447B-9B1E-7049-87CA-9F430B0522B6}"/>
              </a:ext>
            </a:extLst>
          </p:cNvPr>
          <p:cNvSpPr txBox="1"/>
          <p:nvPr/>
        </p:nvSpPr>
        <p:spPr>
          <a:xfrm>
            <a:off x="7139353" y="6401638"/>
            <a:ext cx="2785701" cy="369332"/>
          </a:xfrm>
          <a:prstGeom prst="rect">
            <a:avLst/>
          </a:prstGeom>
          <a:noFill/>
        </p:spPr>
        <p:txBody>
          <a:bodyPr wrap="none" rtlCol="0">
            <a:spAutoFit/>
          </a:bodyPr>
          <a:lstStyle/>
          <a:p>
            <a:r>
              <a:rPr lang="en-US" dirty="0"/>
              <a:t>Burns et al, </a:t>
            </a:r>
            <a:r>
              <a:rPr lang="en-US" i="1" dirty="0"/>
              <a:t>Cytometry </a:t>
            </a:r>
            <a:r>
              <a:rPr lang="en-US" dirty="0"/>
              <a:t>2017</a:t>
            </a:r>
          </a:p>
        </p:txBody>
      </p:sp>
    </p:spTree>
    <p:extLst>
      <p:ext uri="{BB962C8B-B14F-4D97-AF65-F5344CB8AC3E}">
        <p14:creationId xmlns:p14="http://schemas.microsoft.com/office/powerpoint/2010/main" val="159751207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728C0-560D-5A4D-9929-0229ED1C1933}"/>
              </a:ext>
            </a:extLst>
          </p:cNvPr>
          <p:cNvSpPr>
            <a:spLocks noGrp="1"/>
          </p:cNvSpPr>
          <p:nvPr>
            <p:ph type="title"/>
          </p:nvPr>
        </p:nvSpPr>
        <p:spPr>
          <a:xfrm>
            <a:off x="838200" y="0"/>
            <a:ext cx="10515600" cy="1325563"/>
          </a:xfrm>
        </p:spPr>
        <p:txBody>
          <a:bodyPr/>
          <a:lstStyle/>
          <a:p>
            <a:r>
              <a:rPr lang="en-US" dirty="0"/>
              <a:t>Hypothesis: Meta-clustering will draw boundaries in concordance with the U-matrix</a:t>
            </a:r>
          </a:p>
        </p:txBody>
      </p:sp>
      <p:pic>
        <p:nvPicPr>
          <p:cNvPr id="4" name="Picture 3">
            <a:extLst>
              <a:ext uri="{FF2B5EF4-FFF2-40B4-BE49-F238E27FC236}">
                <a16:creationId xmlns:a16="http://schemas.microsoft.com/office/drawing/2014/main" id="{F0962402-3BC4-CE44-A1ED-561C00967217}"/>
              </a:ext>
            </a:extLst>
          </p:cNvPr>
          <p:cNvPicPr>
            <a:picLocks noChangeAspect="1"/>
          </p:cNvPicPr>
          <p:nvPr/>
        </p:nvPicPr>
        <p:blipFill>
          <a:blip r:embed="rId2"/>
          <a:stretch>
            <a:fillRect/>
          </a:stretch>
        </p:blipFill>
        <p:spPr>
          <a:xfrm>
            <a:off x="838200" y="1325563"/>
            <a:ext cx="5440680" cy="5440680"/>
          </a:xfrm>
          <a:prstGeom prst="rect">
            <a:avLst/>
          </a:prstGeom>
        </p:spPr>
      </p:pic>
      <p:sp>
        <p:nvSpPr>
          <p:cNvPr id="5" name="TextBox 4">
            <a:extLst>
              <a:ext uri="{FF2B5EF4-FFF2-40B4-BE49-F238E27FC236}">
                <a16:creationId xmlns:a16="http://schemas.microsoft.com/office/drawing/2014/main" id="{3F3EC8A2-1369-044F-9EA9-A7B216CFA2FA}"/>
              </a:ext>
            </a:extLst>
          </p:cNvPr>
          <p:cNvSpPr txBox="1"/>
          <p:nvPr/>
        </p:nvSpPr>
        <p:spPr>
          <a:xfrm>
            <a:off x="1043940" y="3753515"/>
            <a:ext cx="1651991" cy="584775"/>
          </a:xfrm>
          <a:prstGeom prst="rect">
            <a:avLst/>
          </a:prstGeom>
          <a:noFill/>
        </p:spPr>
        <p:txBody>
          <a:bodyPr wrap="none" rtlCol="0">
            <a:spAutoFit/>
          </a:bodyPr>
          <a:lstStyle/>
          <a:p>
            <a:r>
              <a:rPr lang="en-US" sz="3200" dirty="0"/>
              <a:t>Cluster 2</a:t>
            </a:r>
          </a:p>
        </p:txBody>
      </p:sp>
      <p:sp>
        <p:nvSpPr>
          <p:cNvPr id="6" name="TextBox 5">
            <a:extLst>
              <a:ext uri="{FF2B5EF4-FFF2-40B4-BE49-F238E27FC236}">
                <a16:creationId xmlns:a16="http://schemas.microsoft.com/office/drawing/2014/main" id="{E6E64E95-1F3B-A645-AE60-69B80CF3E48F}"/>
              </a:ext>
            </a:extLst>
          </p:cNvPr>
          <p:cNvSpPr txBox="1"/>
          <p:nvPr/>
        </p:nvSpPr>
        <p:spPr>
          <a:xfrm>
            <a:off x="2028469" y="1845529"/>
            <a:ext cx="1651991" cy="584775"/>
          </a:xfrm>
          <a:prstGeom prst="rect">
            <a:avLst/>
          </a:prstGeom>
          <a:noFill/>
        </p:spPr>
        <p:txBody>
          <a:bodyPr wrap="none" rtlCol="0">
            <a:spAutoFit/>
          </a:bodyPr>
          <a:lstStyle/>
          <a:p>
            <a:r>
              <a:rPr lang="en-US" sz="3200" dirty="0"/>
              <a:t>Cluster 1</a:t>
            </a:r>
          </a:p>
        </p:txBody>
      </p:sp>
      <p:sp>
        <p:nvSpPr>
          <p:cNvPr id="7" name="TextBox 6">
            <a:extLst>
              <a:ext uri="{FF2B5EF4-FFF2-40B4-BE49-F238E27FC236}">
                <a16:creationId xmlns:a16="http://schemas.microsoft.com/office/drawing/2014/main" id="{01723837-915E-EB4B-97BD-1ED5A08DE4A0}"/>
              </a:ext>
            </a:extLst>
          </p:cNvPr>
          <p:cNvSpPr txBox="1"/>
          <p:nvPr/>
        </p:nvSpPr>
        <p:spPr>
          <a:xfrm>
            <a:off x="3832860" y="4709160"/>
            <a:ext cx="1651991" cy="1077218"/>
          </a:xfrm>
          <a:prstGeom prst="rect">
            <a:avLst/>
          </a:prstGeom>
          <a:noFill/>
        </p:spPr>
        <p:txBody>
          <a:bodyPr wrap="none" rtlCol="0">
            <a:spAutoFit/>
          </a:bodyPr>
          <a:lstStyle/>
          <a:p>
            <a:r>
              <a:rPr lang="en-US" sz="3200" dirty="0"/>
              <a:t>Cluster 3</a:t>
            </a:r>
          </a:p>
          <a:p>
            <a:r>
              <a:rPr lang="en-US" sz="3200" dirty="0"/>
              <a:t>…</a:t>
            </a:r>
          </a:p>
        </p:txBody>
      </p:sp>
      <p:sp>
        <p:nvSpPr>
          <p:cNvPr id="9" name="TextBox 8">
            <a:extLst>
              <a:ext uri="{FF2B5EF4-FFF2-40B4-BE49-F238E27FC236}">
                <a16:creationId xmlns:a16="http://schemas.microsoft.com/office/drawing/2014/main" id="{A2340FB8-3F41-FE48-B4C6-8228BB9F1506}"/>
              </a:ext>
            </a:extLst>
          </p:cNvPr>
          <p:cNvSpPr txBox="1"/>
          <p:nvPr/>
        </p:nvSpPr>
        <p:spPr>
          <a:xfrm>
            <a:off x="6484620" y="2001699"/>
            <a:ext cx="5707380" cy="2677656"/>
          </a:xfrm>
          <a:prstGeom prst="rect">
            <a:avLst/>
          </a:prstGeom>
          <a:noFill/>
        </p:spPr>
        <p:txBody>
          <a:bodyPr wrap="square" rtlCol="0">
            <a:spAutoFit/>
          </a:bodyPr>
          <a:lstStyle/>
          <a:p>
            <a:r>
              <a:rPr lang="en-US" sz="2400" dirty="0"/>
              <a:t>Method: </a:t>
            </a:r>
          </a:p>
          <a:p>
            <a:pPr marL="342900" indent="-342900">
              <a:buAutoNum type="arabicParenR"/>
            </a:pPr>
            <a:r>
              <a:rPr lang="en-US" sz="2400" dirty="0"/>
              <a:t>Perform hierarchical clustering on the</a:t>
            </a:r>
          </a:p>
          <a:p>
            <a:r>
              <a:rPr lang="en-US" sz="2400" dirty="0"/>
              <a:t>SOM nodes based on their marker expression</a:t>
            </a:r>
          </a:p>
          <a:p>
            <a:endParaRPr lang="en-US" sz="2400" dirty="0"/>
          </a:p>
          <a:p>
            <a:r>
              <a:rPr lang="en-US" sz="2400" dirty="0"/>
              <a:t>2)   Visualize the meta-clusters on the map </a:t>
            </a:r>
          </a:p>
          <a:p>
            <a:r>
              <a:rPr lang="en-US" sz="2400" dirty="0"/>
              <a:t>itself to compare with the U-matrix</a:t>
            </a:r>
          </a:p>
        </p:txBody>
      </p:sp>
    </p:spTree>
    <p:extLst>
      <p:ext uri="{BB962C8B-B14F-4D97-AF65-F5344CB8AC3E}">
        <p14:creationId xmlns:p14="http://schemas.microsoft.com/office/powerpoint/2010/main" val="7640307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0CCB-A5B3-354B-9220-78D69E86A9AB}"/>
              </a:ext>
            </a:extLst>
          </p:cNvPr>
          <p:cNvSpPr>
            <a:spLocks noGrp="1"/>
          </p:cNvSpPr>
          <p:nvPr>
            <p:ph type="title"/>
          </p:nvPr>
        </p:nvSpPr>
        <p:spPr>
          <a:xfrm>
            <a:off x="0" y="-291548"/>
            <a:ext cx="12192000" cy="1325563"/>
          </a:xfrm>
        </p:spPr>
        <p:txBody>
          <a:bodyPr/>
          <a:lstStyle/>
          <a:p>
            <a:r>
              <a:rPr lang="en-US" dirty="0"/>
              <a:t>Color of U-Matrix by identity of the meta-clusters</a:t>
            </a:r>
          </a:p>
        </p:txBody>
      </p:sp>
      <p:pic>
        <p:nvPicPr>
          <p:cNvPr id="4" name="Picture 3">
            <a:extLst>
              <a:ext uri="{FF2B5EF4-FFF2-40B4-BE49-F238E27FC236}">
                <a16:creationId xmlns:a16="http://schemas.microsoft.com/office/drawing/2014/main" id="{8151E704-7765-284B-9C45-5BC3D48B9DBD}"/>
              </a:ext>
            </a:extLst>
          </p:cNvPr>
          <p:cNvPicPr>
            <a:picLocks noChangeAspect="1"/>
          </p:cNvPicPr>
          <p:nvPr/>
        </p:nvPicPr>
        <p:blipFill>
          <a:blip r:embed="rId2"/>
          <a:stretch>
            <a:fillRect/>
          </a:stretch>
        </p:blipFill>
        <p:spPr>
          <a:xfrm>
            <a:off x="106017" y="1034015"/>
            <a:ext cx="2743200" cy="2743200"/>
          </a:xfrm>
          <a:prstGeom prst="rect">
            <a:avLst/>
          </a:prstGeom>
        </p:spPr>
      </p:pic>
      <p:pic>
        <p:nvPicPr>
          <p:cNvPr id="6" name="Picture 5">
            <a:extLst>
              <a:ext uri="{FF2B5EF4-FFF2-40B4-BE49-F238E27FC236}">
                <a16:creationId xmlns:a16="http://schemas.microsoft.com/office/drawing/2014/main" id="{3C781239-6B61-084D-9481-8A63400CAB3A}"/>
              </a:ext>
            </a:extLst>
          </p:cNvPr>
          <p:cNvPicPr>
            <a:picLocks noChangeAspect="1"/>
          </p:cNvPicPr>
          <p:nvPr/>
        </p:nvPicPr>
        <p:blipFill>
          <a:blip r:embed="rId3"/>
          <a:stretch>
            <a:fillRect/>
          </a:stretch>
        </p:blipFill>
        <p:spPr>
          <a:xfrm>
            <a:off x="2955234" y="1034015"/>
            <a:ext cx="2743200" cy="2743200"/>
          </a:xfrm>
          <a:prstGeom prst="rect">
            <a:avLst/>
          </a:prstGeom>
        </p:spPr>
      </p:pic>
      <p:pic>
        <p:nvPicPr>
          <p:cNvPr id="8" name="Picture 7">
            <a:extLst>
              <a:ext uri="{FF2B5EF4-FFF2-40B4-BE49-F238E27FC236}">
                <a16:creationId xmlns:a16="http://schemas.microsoft.com/office/drawing/2014/main" id="{A34915F4-7726-F34E-8A19-E2272523A923}"/>
              </a:ext>
            </a:extLst>
          </p:cNvPr>
          <p:cNvPicPr>
            <a:picLocks noChangeAspect="1"/>
          </p:cNvPicPr>
          <p:nvPr/>
        </p:nvPicPr>
        <p:blipFill>
          <a:blip r:embed="rId4"/>
          <a:stretch>
            <a:fillRect/>
          </a:stretch>
        </p:blipFill>
        <p:spPr>
          <a:xfrm>
            <a:off x="5877338" y="1034015"/>
            <a:ext cx="2743200" cy="2743200"/>
          </a:xfrm>
          <a:prstGeom prst="rect">
            <a:avLst/>
          </a:prstGeom>
        </p:spPr>
      </p:pic>
      <p:pic>
        <p:nvPicPr>
          <p:cNvPr id="10" name="Picture 9">
            <a:extLst>
              <a:ext uri="{FF2B5EF4-FFF2-40B4-BE49-F238E27FC236}">
                <a16:creationId xmlns:a16="http://schemas.microsoft.com/office/drawing/2014/main" id="{5251D6D5-92A1-4845-9978-C4A25B1A3FE7}"/>
              </a:ext>
            </a:extLst>
          </p:cNvPr>
          <p:cNvPicPr>
            <a:picLocks noChangeAspect="1"/>
          </p:cNvPicPr>
          <p:nvPr/>
        </p:nvPicPr>
        <p:blipFill>
          <a:blip r:embed="rId5"/>
          <a:stretch>
            <a:fillRect/>
          </a:stretch>
        </p:blipFill>
        <p:spPr>
          <a:xfrm>
            <a:off x="8799442" y="1034015"/>
            <a:ext cx="2743200" cy="2743200"/>
          </a:xfrm>
          <a:prstGeom prst="rect">
            <a:avLst/>
          </a:prstGeom>
        </p:spPr>
      </p:pic>
      <p:pic>
        <p:nvPicPr>
          <p:cNvPr id="12" name="Picture 11">
            <a:extLst>
              <a:ext uri="{FF2B5EF4-FFF2-40B4-BE49-F238E27FC236}">
                <a16:creationId xmlns:a16="http://schemas.microsoft.com/office/drawing/2014/main" id="{11C5D192-444F-8B46-B6CB-D47B374757EE}"/>
              </a:ext>
            </a:extLst>
          </p:cNvPr>
          <p:cNvPicPr>
            <a:picLocks noChangeAspect="1"/>
          </p:cNvPicPr>
          <p:nvPr/>
        </p:nvPicPr>
        <p:blipFill>
          <a:blip r:embed="rId6"/>
          <a:stretch>
            <a:fillRect/>
          </a:stretch>
        </p:blipFill>
        <p:spPr>
          <a:xfrm>
            <a:off x="106017" y="4114800"/>
            <a:ext cx="2743200" cy="2743200"/>
          </a:xfrm>
          <a:prstGeom prst="rect">
            <a:avLst/>
          </a:prstGeom>
        </p:spPr>
      </p:pic>
      <p:pic>
        <p:nvPicPr>
          <p:cNvPr id="14" name="Picture 13">
            <a:extLst>
              <a:ext uri="{FF2B5EF4-FFF2-40B4-BE49-F238E27FC236}">
                <a16:creationId xmlns:a16="http://schemas.microsoft.com/office/drawing/2014/main" id="{FC37E209-BB74-234C-BB4D-C80C0D043101}"/>
              </a:ext>
            </a:extLst>
          </p:cNvPr>
          <p:cNvPicPr>
            <a:picLocks noChangeAspect="1"/>
          </p:cNvPicPr>
          <p:nvPr/>
        </p:nvPicPr>
        <p:blipFill>
          <a:blip r:embed="rId7"/>
          <a:stretch>
            <a:fillRect/>
          </a:stretch>
        </p:blipFill>
        <p:spPr>
          <a:xfrm>
            <a:off x="2955234" y="4114800"/>
            <a:ext cx="2743200" cy="2743200"/>
          </a:xfrm>
          <a:prstGeom prst="rect">
            <a:avLst/>
          </a:prstGeom>
        </p:spPr>
      </p:pic>
      <p:pic>
        <p:nvPicPr>
          <p:cNvPr id="16" name="Picture 15">
            <a:extLst>
              <a:ext uri="{FF2B5EF4-FFF2-40B4-BE49-F238E27FC236}">
                <a16:creationId xmlns:a16="http://schemas.microsoft.com/office/drawing/2014/main" id="{4137DA11-AA27-E84E-9035-8862A0992521}"/>
              </a:ext>
            </a:extLst>
          </p:cNvPr>
          <p:cNvPicPr>
            <a:picLocks noChangeAspect="1"/>
          </p:cNvPicPr>
          <p:nvPr/>
        </p:nvPicPr>
        <p:blipFill>
          <a:blip r:embed="rId8"/>
          <a:stretch>
            <a:fillRect/>
          </a:stretch>
        </p:blipFill>
        <p:spPr>
          <a:xfrm>
            <a:off x="5877338" y="4114800"/>
            <a:ext cx="2743200" cy="2743200"/>
          </a:xfrm>
          <a:prstGeom prst="rect">
            <a:avLst/>
          </a:prstGeom>
        </p:spPr>
      </p:pic>
      <p:pic>
        <p:nvPicPr>
          <p:cNvPr id="18" name="Picture 17">
            <a:extLst>
              <a:ext uri="{FF2B5EF4-FFF2-40B4-BE49-F238E27FC236}">
                <a16:creationId xmlns:a16="http://schemas.microsoft.com/office/drawing/2014/main" id="{E594D044-E805-B142-A069-FE0D1ADA7127}"/>
              </a:ext>
            </a:extLst>
          </p:cNvPr>
          <p:cNvPicPr>
            <a:picLocks noChangeAspect="1"/>
          </p:cNvPicPr>
          <p:nvPr/>
        </p:nvPicPr>
        <p:blipFill>
          <a:blip r:embed="rId9"/>
          <a:stretch>
            <a:fillRect/>
          </a:stretch>
        </p:blipFill>
        <p:spPr>
          <a:xfrm>
            <a:off x="8799442" y="4114800"/>
            <a:ext cx="2743200" cy="2743200"/>
          </a:xfrm>
          <a:prstGeom prst="rect">
            <a:avLst/>
          </a:prstGeom>
        </p:spPr>
      </p:pic>
      <p:sp>
        <p:nvSpPr>
          <p:cNvPr id="19" name="TextBox 18">
            <a:extLst>
              <a:ext uri="{FF2B5EF4-FFF2-40B4-BE49-F238E27FC236}">
                <a16:creationId xmlns:a16="http://schemas.microsoft.com/office/drawing/2014/main" id="{E4270463-B1DE-1D46-8AD7-5941E46F1FA1}"/>
              </a:ext>
            </a:extLst>
          </p:cNvPr>
          <p:cNvSpPr txBox="1"/>
          <p:nvPr/>
        </p:nvSpPr>
        <p:spPr>
          <a:xfrm>
            <a:off x="848139" y="696430"/>
            <a:ext cx="1004890" cy="369332"/>
          </a:xfrm>
          <a:prstGeom prst="rect">
            <a:avLst/>
          </a:prstGeom>
          <a:noFill/>
        </p:spPr>
        <p:txBody>
          <a:bodyPr wrap="none" rtlCol="0">
            <a:spAutoFit/>
          </a:bodyPr>
          <a:lstStyle/>
          <a:p>
            <a:r>
              <a:rPr lang="en-US" dirty="0"/>
              <a:t>U-matrix</a:t>
            </a:r>
          </a:p>
        </p:txBody>
      </p:sp>
      <p:sp>
        <p:nvSpPr>
          <p:cNvPr id="20" name="TextBox 19">
            <a:extLst>
              <a:ext uri="{FF2B5EF4-FFF2-40B4-BE49-F238E27FC236}">
                <a16:creationId xmlns:a16="http://schemas.microsoft.com/office/drawing/2014/main" id="{4A655F13-BC93-AB4D-98FD-B87329339BD5}"/>
              </a:ext>
            </a:extLst>
          </p:cNvPr>
          <p:cNvSpPr txBox="1"/>
          <p:nvPr/>
        </p:nvSpPr>
        <p:spPr>
          <a:xfrm>
            <a:off x="3697356" y="664683"/>
            <a:ext cx="1070101" cy="369332"/>
          </a:xfrm>
          <a:prstGeom prst="rect">
            <a:avLst/>
          </a:prstGeom>
          <a:noFill/>
        </p:spPr>
        <p:txBody>
          <a:bodyPr wrap="none" rtlCol="0">
            <a:spAutoFit/>
          </a:bodyPr>
          <a:lstStyle/>
          <a:p>
            <a:r>
              <a:rPr lang="en-US"/>
              <a:t>2 clusters</a:t>
            </a:r>
            <a:endParaRPr lang="en-US" dirty="0"/>
          </a:p>
        </p:txBody>
      </p:sp>
      <p:sp>
        <p:nvSpPr>
          <p:cNvPr id="21" name="TextBox 20">
            <a:extLst>
              <a:ext uri="{FF2B5EF4-FFF2-40B4-BE49-F238E27FC236}">
                <a16:creationId xmlns:a16="http://schemas.microsoft.com/office/drawing/2014/main" id="{CE10A66F-3924-2443-92C9-54F4A1805D9A}"/>
              </a:ext>
            </a:extLst>
          </p:cNvPr>
          <p:cNvSpPr txBox="1"/>
          <p:nvPr/>
        </p:nvSpPr>
        <p:spPr>
          <a:xfrm>
            <a:off x="9649267" y="664683"/>
            <a:ext cx="1187120" cy="369332"/>
          </a:xfrm>
          <a:prstGeom prst="rect">
            <a:avLst/>
          </a:prstGeom>
          <a:noFill/>
        </p:spPr>
        <p:txBody>
          <a:bodyPr wrap="none" rtlCol="0">
            <a:spAutoFit/>
          </a:bodyPr>
          <a:lstStyle/>
          <a:p>
            <a:r>
              <a:rPr lang="en-US" dirty="0"/>
              <a:t>10 clusters</a:t>
            </a:r>
          </a:p>
        </p:txBody>
      </p:sp>
      <p:sp>
        <p:nvSpPr>
          <p:cNvPr id="22" name="TextBox 21">
            <a:extLst>
              <a:ext uri="{FF2B5EF4-FFF2-40B4-BE49-F238E27FC236}">
                <a16:creationId xmlns:a16="http://schemas.microsoft.com/office/drawing/2014/main" id="{420F4FC0-F1B2-5D42-A47F-2BED393A8E91}"/>
              </a:ext>
            </a:extLst>
          </p:cNvPr>
          <p:cNvSpPr txBox="1"/>
          <p:nvPr/>
        </p:nvSpPr>
        <p:spPr>
          <a:xfrm>
            <a:off x="6679926" y="680557"/>
            <a:ext cx="1070101" cy="369332"/>
          </a:xfrm>
          <a:prstGeom prst="rect">
            <a:avLst/>
          </a:prstGeom>
          <a:noFill/>
        </p:spPr>
        <p:txBody>
          <a:bodyPr wrap="none" rtlCol="0">
            <a:spAutoFit/>
          </a:bodyPr>
          <a:lstStyle/>
          <a:p>
            <a:r>
              <a:rPr lang="en-US" dirty="0"/>
              <a:t>5 clusters</a:t>
            </a:r>
          </a:p>
        </p:txBody>
      </p:sp>
      <p:sp>
        <p:nvSpPr>
          <p:cNvPr id="23" name="TextBox 22">
            <a:extLst>
              <a:ext uri="{FF2B5EF4-FFF2-40B4-BE49-F238E27FC236}">
                <a16:creationId xmlns:a16="http://schemas.microsoft.com/office/drawing/2014/main" id="{71060007-12C8-7445-9549-FB57CA16AB22}"/>
              </a:ext>
            </a:extLst>
          </p:cNvPr>
          <p:cNvSpPr txBox="1"/>
          <p:nvPr/>
        </p:nvSpPr>
        <p:spPr>
          <a:xfrm>
            <a:off x="775251" y="3772319"/>
            <a:ext cx="1187120" cy="369332"/>
          </a:xfrm>
          <a:prstGeom prst="rect">
            <a:avLst/>
          </a:prstGeom>
          <a:noFill/>
        </p:spPr>
        <p:txBody>
          <a:bodyPr wrap="none" rtlCol="0">
            <a:spAutoFit/>
          </a:bodyPr>
          <a:lstStyle/>
          <a:p>
            <a:r>
              <a:rPr lang="en-US" dirty="0"/>
              <a:t>20 clusters</a:t>
            </a:r>
          </a:p>
        </p:txBody>
      </p:sp>
      <p:sp>
        <p:nvSpPr>
          <p:cNvPr id="24" name="TextBox 23">
            <a:extLst>
              <a:ext uri="{FF2B5EF4-FFF2-40B4-BE49-F238E27FC236}">
                <a16:creationId xmlns:a16="http://schemas.microsoft.com/office/drawing/2014/main" id="{BB611A0F-A8A7-5546-AD62-4852534CC97C}"/>
              </a:ext>
            </a:extLst>
          </p:cNvPr>
          <p:cNvSpPr txBox="1"/>
          <p:nvPr/>
        </p:nvSpPr>
        <p:spPr>
          <a:xfrm>
            <a:off x="3697355" y="3777215"/>
            <a:ext cx="1187120" cy="369332"/>
          </a:xfrm>
          <a:prstGeom prst="rect">
            <a:avLst/>
          </a:prstGeom>
          <a:noFill/>
        </p:spPr>
        <p:txBody>
          <a:bodyPr wrap="none" rtlCol="0">
            <a:spAutoFit/>
          </a:bodyPr>
          <a:lstStyle/>
          <a:p>
            <a:r>
              <a:rPr lang="en-US" dirty="0"/>
              <a:t>50 clusters</a:t>
            </a:r>
          </a:p>
        </p:txBody>
      </p:sp>
      <p:sp>
        <p:nvSpPr>
          <p:cNvPr id="25" name="TextBox 24">
            <a:extLst>
              <a:ext uri="{FF2B5EF4-FFF2-40B4-BE49-F238E27FC236}">
                <a16:creationId xmlns:a16="http://schemas.microsoft.com/office/drawing/2014/main" id="{5792328C-072C-984F-83CD-DED6E22F0E06}"/>
              </a:ext>
            </a:extLst>
          </p:cNvPr>
          <p:cNvSpPr txBox="1"/>
          <p:nvPr/>
        </p:nvSpPr>
        <p:spPr>
          <a:xfrm>
            <a:off x="6546571" y="3780327"/>
            <a:ext cx="1304140" cy="369332"/>
          </a:xfrm>
          <a:prstGeom prst="rect">
            <a:avLst/>
          </a:prstGeom>
          <a:noFill/>
        </p:spPr>
        <p:txBody>
          <a:bodyPr wrap="none" rtlCol="0">
            <a:spAutoFit/>
          </a:bodyPr>
          <a:lstStyle/>
          <a:p>
            <a:r>
              <a:rPr lang="en-US" dirty="0"/>
              <a:t>100 clusters</a:t>
            </a:r>
          </a:p>
        </p:txBody>
      </p:sp>
      <p:sp>
        <p:nvSpPr>
          <p:cNvPr id="26" name="TextBox 25">
            <a:extLst>
              <a:ext uri="{FF2B5EF4-FFF2-40B4-BE49-F238E27FC236}">
                <a16:creationId xmlns:a16="http://schemas.microsoft.com/office/drawing/2014/main" id="{65EFE8D7-C1C7-1D49-8202-028A4264B342}"/>
              </a:ext>
            </a:extLst>
          </p:cNvPr>
          <p:cNvSpPr txBox="1"/>
          <p:nvPr/>
        </p:nvSpPr>
        <p:spPr>
          <a:xfrm>
            <a:off x="9649267" y="3777215"/>
            <a:ext cx="1304140" cy="369332"/>
          </a:xfrm>
          <a:prstGeom prst="rect">
            <a:avLst/>
          </a:prstGeom>
          <a:noFill/>
        </p:spPr>
        <p:txBody>
          <a:bodyPr wrap="none" rtlCol="0">
            <a:spAutoFit/>
          </a:bodyPr>
          <a:lstStyle/>
          <a:p>
            <a:r>
              <a:rPr lang="en-US" dirty="0"/>
              <a:t>500 clusters</a:t>
            </a:r>
          </a:p>
        </p:txBody>
      </p:sp>
    </p:spTree>
    <p:extLst>
      <p:ext uri="{BB962C8B-B14F-4D97-AF65-F5344CB8AC3E}">
        <p14:creationId xmlns:p14="http://schemas.microsoft.com/office/powerpoint/2010/main" val="302540257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7A0D4-F3BE-E347-A3D4-ED65F56E2E26}"/>
              </a:ext>
            </a:extLst>
          </p:cNvPr>
          <p:cNvSpPr>
            <a:spLocks noGrp="1"/>
          </p:cNvSpPr>
          <p:nvPr>
            <p:ph type="title"/>
          </p:nvPr>
        </p:nvSpPr>
        <p:spPr>
          <a:xfrm>
            <a:off x="845820" y="242776"/>
            <a:ext cx="10515600" cy="1325563"/>
          </a:xfrm>
        </p:spPr>
        <p:txBody>
          <a:bodyPr>
            <a:normAutofit fontScale="90000"/>
          </a:bodyPr>
          <a:lstStyle/>
          <a:p>
            <a:r>
              <a:rPr lang="en-US" dirty="0"/>
              <a:t>Hypothesis: The Moore neighborhood distance averages provides similar information to the KNN distance averages </a:t>
            </a:r>
          </a:p>
        </p:txBody>
      </p:sp>
      <p:pic>
        <p:nvPicPr>
          <p:cNvPr id="4" name="Picture 3">
            <a:extLst>
              <a:ext uri="{FF2B5EF4-FFF2-40B4-BE49-F238E27FC236}">
                <a16:creationId xmlns:a16="http://schemas.microsoft.com/office/drawing/2014/main" id="{3645153B-0076-394C-889F-9758E62CF682}"/>
              </a:ext>
            </a:extLst>
          </p:cNvPr>
          <p:cNvPicPr>
            <a:picLocks noChangeAspect="1"/>
          </p:cNvPicPr>
          <p:nvPr/>
        </p:nvPicPr>
        <p:blipFill>
          <a:blip r:embed="rId2"/>
          <a:stretch>
            <a:fillRect/>
          </a:stretch>
        </p:blipFill>
        <p:spPr>
          <a:xfrm>
            <a:off x="624840" y="1929475"/>
            <a:ext cx="4165600" cy="4144978"/>
          </a:xfrm>
          <a:prstGeom prst="rect">
            <a:avLst/>
          </a:prstGeom>
        </p:spPr>
      </p:pic>
      <p:pic>
        <p:nvPicPr>
          <p:cNvPr id="6" name="Picture 5">
            <a:extLst>
              <a:ext uri="{FF2B5EF4-FFF2-40B4-BE49-F238E27FC236}">
                <a16:creationId xmlns:a16="http://schemas.microsoft.com/office/drawing/2014/main" id="{034772D1-7A2C-194B-84D3-ED1EB102C248}"/>
              </a:ext>
            </a:extLst>
          </p:cNvPr>
          <p:cNvPicPr>
            <a:picLocks noChangeAspect="1"/>
          </p:cNvPicPr>
          <p:nvPr/>
        </p:nvPicPr>
        <p:blipFill>
          <a:blip r:embed="rId3"/>
          <a:stretch>
            <a:fillRect/>
          </a:stretch>
        </p:blipFill>
        <p:spPr>
          <a:xfrm>
            <a:off x="5449775" y="2412537"/>
            <a:ext cx="2146268" cy="2873941"/>
          </a:xfrm>
          <a:prstGeom prst="rect">
            <a:avLst/>
          </a:prstGeom>
        </p:spPr>
      </p:pic>
      <p:sp>
        <p:nvSpPr>
          <p:cNvPr id="7" name="Oval 6">
            <a:extLst>
              <a:ext uri="{FF2B5EF4-FFF2-40B4-BE49-F238E27FC236}">
                <a16:creationId xmlns:a16="http://schemas.microsoft.com/office/drawing/2014/main" id="{4E88E679-D6CC-5049-9AAC-8250578EC117}"/>
              </a:ext>
            </a:extLst>
          </p:cNvPr>
          <p:cNvSpPr/>
          <p:nvPr/>
        </p:nvSpPr>
        <p:spPr>
          <a:xfrm>
            <a:off x="9479280" y="3544763"/>
            <a:ext cx="701040" cy="701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CE22A1B-BDF7-EA42-9FB7-BB121BD918C9}"/>
              </a:ext>
            </a:extLst>
          </p:cNvPr>
          <p:cNvSpPr/>
          <p:nvPr/>
        </p:nvSpPr>
        <p:spPr>
          <a:xfrm>
            <a:off x="9890760" y="1267998"/>
            <a:ext cx="701040" cy="701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D1CF20E-C85B-C14F-8F5D-ED6F5EE945FB}"/>
              </a:ext>
            </a:extLst>
          </p:cNvPr>
          <p:cNvSpPr/>
          <p:nvPr/>
        </p:nvSpPr>
        <p:spPr>
          <a:xfrm>
            <a:off x="10180320" y="2687293"/>
            <a:ext cx="701040" cy="701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5C48AAA-FC52-E941-9F8A-D83507D6AB92}"/>
              </a:ext>
            </a:extLst>
          </p:cNvPr>
          <p:cNvSpPr/>
          <p:nvPr/>
        </p:nvSpPr>
        <p:spPr>
          <a:xfrm>
            <a:off x="10591800" y="4311816"/>
            <a:ext cx="701040" cy="701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6A8E117-87FC-F94A-A47F-BFFC77D5FA0A}"/>
              </a:ext>
            </a:extLst>
          </p:cNvPr>
          <p:cNvSpPr/>
          <p:nvPr/>
        </p:nvSpPr>
        <p:spPr>
          <a:xfrm>
            <a:off x="9540240" y="4402233"/>
            <a:ext cx="701040" cy="701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F88A2D3-9C1B-9943-A47D-85B3A3053B4A}"/>
              </a:ext>
            </a:extLst>
          </p:cNvPr>
          <p:cNvSpPr/>
          <p:nvPr/>
        </p:nvSpPr>
        <p:spPr>
          <a:xfrm>
            <a:off x="10660380" y="5887541"/>
            <a:ext cx="701040" cy="701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C46F14D-EF53-BE4C-A899-99B35C80CF1A}"/>
              </a:ext>
            </a:extLst>
          </p:cNvPr>
          <p:cNvSpPr/>
          <p:nvPr/>
        </p:nvSpPr>
        <p:spPr>
          <a:xfrm>
            <a:off x="9189720" y="5627438"/>
            <a:ext cx="701040" cy="701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7B1BF06-055C-1749-AEE3-3C1DF1C53C37}"/>
              </a:ext>
            </a:extLst>
          </p:cNvPr>
          <p:cNvSpPr/>
          <p:nvPr/>
        </p:nvSpPr>
        <p:spPr>
          <a:xfrm>
            <a:off x="8714739" y="4884556"/>
            <a:ext cx="701040" cy="701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5C27DBA-4A4A-2044-BCC2-9ECD1972F495}"/>
              </a:ext>
            </a:extLst>
          </p:cNvPr>
          <p:cNvSpPr/>
          <p:nvPr/>
        </p:nvSpPr>
        <p:spPr>
          <a:xfrm>
            <a:off x="8364219" y="2236861"/>
            <a:ext cx="701040" cy="701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3B67FD5-37BA-D94A-83D4-87A1EECCB07A}"/>
              </a:ext>
            </a:extLst>
          </p:cNvPr>
          <p:cNvCxnSpPr/>
          <p:nvPr/>
        </p:nvCxnSpPr>
        <p:spPr>
          <a:xfrm flipH="1">
            <a:off x="9890760" y="1969038"/>
            <a:ext cx="289560" cy="15757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D37156-176C-7B4E-857B-122AF2E45AB4}"/>
              </a:ext>
            </a:extLst>
          </p:cNvPr>
          <p:cNvCxnSpPr>
            <a:cxnSpLocks/>
            <a:stCxn id="9" idx="3"/>
          </p:cNvCxnSpPr>
          <p:nvPr/>
        </p:nvCxnSpPr>
        <p:spPr>
          <a:xfrm flipH="1">
            <a:off x="10043161" y="3285668"/>
            <a:ext cx="239824" cy="4114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4E434B3-1286-6446-83C3-C4145BDF0801}"/>
              </a:ext>
            </a:extLst>
          </p:cNvPr>
          <p:cNvCxnSpPr>
            <a:cxnSpLocks/>
          </p:cNvCxnSpPr>
          <p:nvPr/>
        </p:nvCxnSpPr>
        <p:spPr>
          <a:xfrm>
            <a:off x="10138615" y="4027854"/>
            <a:ext cx="521765" cy="4770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F967E92-31DB-1041-B52C-998E3CF895FE}"/>
              </a:ext>
            </a:extLst>
          </p:cNvPr>
          <p:cNvCxnSpPr>
            <a:cxnSpLocks/>
            <a:endCxn id="7" idx="1"/>
          </p:cNvCxnSpPr>
          <p:nvPr/>
        </p:nvCxnSpPr>
        <p:spPr>
          <a:xfrm>
            <a:off x="8891802" y="2773995"/>
            <a:ext cx="690143" cy="8734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563C07-4537-9144-B66F-20A7A3EF17BD}"/>
              </a:ext>
            </a:extLst>
          </p:cNvPr>
          <p:cNvCxnSpPr>
            <a:cxnSpLocks/>
            <a:stCxn id="7" idx="4"/>
            <a:endCxn id="11" idx="0"/>
          </p:cNvCxnSpPr>
          <p:nvPr/>
        </p:nvCxnSpPr>
        <p:spPr>
          <a:xfrm>
            <a:off x="9829800" y="4245803"/>
            <a:ext cx="60960" cy="1564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41DB6EF-69E2-1D45-B84C-7C5E0F43BA83}"/>
              </a:ext>
            </a:extLst>
          </p:cNvPr>
          <p:cNvCxnSpPr>
            <a:cxnSpLocks/>
            <a:stCxn id="7" idx="4"/>
            <a:endCxn id="13" idx="0"/>
          </p:cNvCxnSpPr>
          <p:nvPr/>
        </p:nvCxnSpPr>
        <p:spPr>
          <a:xfrm flipH="1">
            <a:off x="9540240" y="4245803"/>
            <a:ext cx="289560" cy="13816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EE1F050-FCCF-494D-9896-238CFAC53056}"/>
              </a:ext>
            </a:extLst>
          </p:cNvPr>
          <p:cNvCxnSpPr>
            <a:cxnSpLocks/>
            <a:stCxn id="7" idx="3"/>
          </p:cNvCxnSpPr>
          <p:nvPr/>
        </p:nvCxnSpPr>
        <p:spPr>
          <a:xfrm flipH="1">
            <a:off x="9097381" y="4143138"/>
            <a:ext cx="484564" cy="7668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205D3B4-C158-9642-8369-87F76D80416E}"/>
              </a:ext>
            </a:extLst>
          </p:cNvPr>
          <p:cNvCxnSpPr>
            <a:cxnSpLocks/>
          </p:cNvCxnSpPr>
          <p:nvPr/>
        </p:nvCxnSpPr>
        <p:spPr>
          <a:xfrm>
            <a:off x="9928573" y="4159101"/>
            <a:ext cx="940663" cy="17772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64454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1F0FD-E123-A046-B962-2884338D6283}"/>
              </a:ext>
            </a:extLst>
          </p:cNvPr>
          <p:cNvSpPr>
            <a:spLocks noGrp="1"/>
          </p:cNvSpPr>
          <p:nvPr>
            <p:ph type="title"/>
          </p:nvPr>
        </p:nvSpPr>
        <p:spPr>
          <a:xfrm>
            <a:off x="129780" y="-228254"/>
            <a:ext cx="11353800" cy="1325563"/>
          </a:xfrm>
        </p:spPr>
        <p:txBody>
          <a:bodyPr/>
          <a:lstStyle/>
          <a:p>
            <a:r>
              <a:rPr lang="en-US" dirty="0"/>
              <a:t>U-Matrix versus KNN-density estimation for SOM</a:t>
            </a:r>
          </a:p>
        </p:txBody>
      </p:sp>
      <p:pic>
        <p:nvPicPr>
          <p:cNvPr id="4" name="Picture 3">
            <a:extLst>
              <a:ext uri="{FF2B5EF4-FFF2-40B4-BE49-F238E27FC236}">
                <a16:creationId xmlns:a16="http://schemas.microsoft.com/office/drawing/2014/main" id="{29FF0DB9-95A1-D84A-A96D-8C031E93BD5E}"/>
              </a:ext>
            </a:extLst>
          </p:cNvPr>
          <p:cNvPicPr>
            <a:picLocks noChangeAspect="1"/>
          </p:cNvPicPr>
          <p:nvPr/>
        </p:nvPicPr>
        <p:blipFill>
          <a:blip r:embed="rId2"/>
          <a:stretch>
            <a:fillRect/>
          </a:stretch>
        </p:blipFill>
        <p:spPr>
          <a:xfrm>
            <a:off x="108034" y="1150317"/>
            <a:ext cx="2743200" cy="2743200"/>
          </a:xfrm>
          <a:prstGeom prst="rect">
            <a:avLst/>
          </a:prstGeom>
        </p:spPr>
      </p:pic>
      <p:sp>
        <p:nvSpPr>
          <p:cNvPr id="5" name="TextBox 4">
            <a:extLst>
              <a:ext uri="{FF2B5EF4-FFF2-40B4-BE49-F238E27FC236}">
                <a16:creationId xmlns:a16="http://schemas.microsoft.com/office/drawing/2014/main" id="{62B3909E-766C-6340-871B-77F5E2FF0CD1}"/>
              </a:ext>
            </a:extLst>
          </p:cNvPr>
          <p:cNvSpPr txBox="1"/>
          <p:nvPr/>
        </p:nvSpPr>
        <p:spPr>
          <a:xfrm>
            <a:off x="820444" y="780985"/>
            <a:ext cx="1004890" cy="369332"/>
          </a:xfrm>
          <a:prstGeom prst="rect">
            <a:avLst/>
          </a:prstGeom>
          <a:noFill/>
        </p:spPr>
        <p:txBody>
          <a:bodyPr wrap="none" rtlCol="0">
            <a:spAutoFit/>
          </a:bodyPr>
          <a:lstStyle/>
          <a:p>
            <a:r>
              <a:rPr lang="en-US" dirty="0"/>
              <a:t>U-matrix</a:t>
            </a:r>
          </a:p>
        </p:txBody>
      </p:sp>
      <p:pic>
        <p:nvPicPr>
          <p:cNvPr id="7" name="Picture 6">
            <a:extLst>
              <a:ext uri="{FF2B5EF4-FFF2-40B4-BE49-F238E27FC236}">
                <a16:creationId xmlns:a16="http://schemas.microsoft.com/office/drawing/2014/main" id="{416121EC-4348-644D-ADC8-04C681B50FB8}"/>
              </a:ext>
            </a:extLst>
          </p:cNvPr>
          <p:cNvPicPr>
            <a:picLocks noChangeAspect="1"/>
          </p:cNvPicPr>
          <p:nvPr/>
        </p:nvPicPr>
        <p:blipFill>
          <a:blip r:embed="rId3"/>
          <a:stretch>
            <a:fillRect/>
          </a:stretch>
        </p:blipFill>
        <p:spPr>
          <a:xfrm>
            <a:off x="2957357" y="1150317"/>
            <a:ext cx="2743200" cy="2743200"/>
          </a:xfrm>
          <a:prstGeom prst="rect">
            <a:avLst/>
          </a:prstGeom>
        </p:spPr>
      </p:pic>
      <p:sp>
        <p:nvSpPr>
          <p:cNvPr id="8" name="TextBox 7">
            <a:extLst>
              <a:ext uri="{FF2B5EF4-FFF2-40B4-BE49-F238E27FC236}">
                <a16:creationId xmlns:a16="http://schemas.microsoft.com/office/drawing/2014/main" id="{C67DB6D8-C086-9146-8661-DC5D4C956015}"/>
              </a:ext>
            </a:extLst>
          </p:cNvPr>
          <p:cNvSpPr txBox="1"/>
          <p:nvPr/>
        </p:nvSpPr>
        <p:spPr>
          <a:xfrm>
            <a:off x="3826512" y="780985"/>
            <a:ext cx="627095" cy="369332"/>
          </a:xfrm>
          <a:prstGeom prst="rect">
            <a:avLst/>
          </a:prstGeom>
          <a:noFill/>
        </p:spPr>
        <p:txBody>
          <a:bodyPr wrap="none" rtlCol="0">
            <a:spAutoFit/>
          </a:bodyPr>
          <a:lstStyle/>
          <a:p>
            <a:r>
              <a:rPr lang="en-US" dirty="0"/>
              <a:t>k = 1</a:t>
            </a:r>
          </a:p>
        </p:txBody>
      </p:sp>
      <p:pic>
        <p:nvPicPr>
          <p:cNvPr id="10" name="Picture 9">
            <a:extLst>
              <a:ext uri="{FF2B5EF4-FFF2-40B4-BE49-F238E27FC236}">
                <a16:creationId xmlns:a16="http://schemas.microsoft.com/office/drawing/2014/main" id="{4F4F4887-6022-A846-9200-4F29C93C924F}"/>
              </a:ext>
            </a:extLst>
          </p:cNvPr>
          <p:cNvPicPr>
            <a:picLocks noChangeAspect="1"/>
          </p:cNvPicPr>
          <p:nvPr/>
        </p:nvPicPr>
        <p:blipFill>
          <a:blip r:embed="rId4"/>
          <a:stretch>
            <a:fillRect/>
          </a:stretch>
        </p:blipFill>
        <p:spPr>
          <a:xfrm>
            <a:off x="5806680" y="1150317"/>
            <a:ext cx="2743200" cy="2743200"/>
          </a:xfrm>
          <a:prstGeom prst="rect">
            <a:avLst/>
          </a:prstGeom>
        </p:spPr>
      </p:pic>
      <p:sp>
        <p:nvSpPr>
          <p:cNvPr id="11" name="TextBox 10">
            <a:extLst>
              <a:ext uri="{FF2B5EF4-FFF2-40B4-BE49-F238E27FC236}">
                <a16:creationId xmlns:a16="http://schemas.microsoft.com/office/drawing/2014/main" id="{5CBB4D58-E329-9444-9E9B-A2D77D30FEBD}"/>
              </a:ext>
            </a:extLst>
          </p:cNvPr>
          <p:cNvSpPr txBox="1"/>
          <p:nvPr/>
        </p:nvSpPr>
        <p:spPr>
          <a:xfrm>
            <a:off x="6758716" y="780985"/>
            <a:ext cx="744114" cy="369332"/>
          </a:xfrm>
          <a:prstGeom prst="rect">
            <a:avLst/>
          </a:prstGeom>
          <a:noFill/>
        </p:spPr>
        <p:txBody>
          <a:bodyPr wrap="none" rtlCol="0">
            <a:spAutoFit/>
          </a:bodyPr>
          <a:lstStyle/>
          <a:p>
            <a:r>
              <a:rPr lang="en-US" dirty="0"/>
              <a:t>k = 10</a:t>
            </a:r>
          </a:p>
        </p:txBody>
      </p:sp>
      <p:pic>
        <p:nvPicPr>
          <p:cNvPr id="13" name="Picture 12">
            <a:extLst>
              <a:ext uri="{FF2B5EF4-FFF2-40B4-BE49-F238E27FC236}">
                <a16:creationId xmlns:a16="http://schemas.microsoft.com/office/drawing/2014/main" id="{CC5F088F-F7FC-5842-9079-774BF78D9BB3}"/>
              </a:ext>
            </a:extLst>
          </p:cNvPr>
          <p:cNvPicPr>
            <a:picLocks noChangeAspect="1"/>
          </p:cNvPicPr>
          <p:nvPr/>
        </p:nvPicPr>
        <p:blipFill>
          <a:blip r:embed="rId5"/>
          <a:stretch>
            <a:fillRect/>
          </a:stretch>
        </p:blipFill>
        <p:spPr>
          <a:xfrm>
            <a:off x="8610600" y="1150317"/>
            <a:ext cx="2743200" cy="2743200"/>
          </a:xfrm>
          <a:prstGeom prst="rect">
            <a:avLst/>
          </a:prstGeom>
        </p:spPr>
      </p:pic>
      <p:sp>
        <p:nvSpPr>
          <p:cNvPr id="14" name="TextBox 13">
            <a:extLst>
              <a:ext uri="{FF2B5EF4-FFF2-40B4-BE49-F238E27FC236}">
                <a16:creationId xmlns:a16="http://schemas.microsoft.com/office/drawing/2014/main" id="{BAA653B1-741F-2E42-BB9F-83982CE72AF9}"/>
              </a:ext>
            </a:extLst>
          </p:cNvPr>
          <p:cNvSpPr txBox="1"/>
          <p:nvPr/>
        </p:nvSpPr>
        <p:spPr>
          <a:xfrm>
            <a:off x="9557135" y="780985"/>
            <a:ext cx="744114" cy="369332"/>
          </a:xfrm>
          <a:prstGeom prst="rect">
            <a:avLst/>
          </a:prstGeom>
          <a:noFill/>
        </p:spPr>
        <p:txBody>
          <a:bodyPr wrap="none" rtlCol="0">
            <a:spAutoFit/>
          </a:bodyPr>
          <a:lstStyle/>
          <a:p>
            <a:r>
              <a:rPr lang="en-US" dirty="0"/>
              <a:t>k = 50</a:t>
            </a:r>
          </a:p>
        </p:txBody>
      </p:sp>
      <p:pic>
        <p:nvPicPr>
          <p:cNvPr id="17" name="Picture 16">
            <a:extLst>
              <a:ext uri="{FF2B5EF4-FFF2-40B4-BE49-F238E27FC236}">
                <a16:creationId xmlns:a16="http://schemas.microsoft.com/office/drawing/2014/main" id="{FAFAABCC-83F1-4B41-90AB-4FA1C8E9B78C}"/>
              </a:ext>
            </a:extLst>
          </p:cNvPr>
          <p:cNvPicPr>
            <a:picLocks noChangeAspect="1"/>
          </p:cNvPicPr>
          <p:nvPr/>
        </p:nvPicPr>
        <p:blipFill>
          <a:blip r:embed="rId6"/>
          <a:stretch>
            <a:fillRect/>
          </a:stretch>
        </p:blipFill>
        <p:spPr>
          <a:xfrm>
            <a:off x="108034" y="4114800"/>
            <a:ext cx="2743200" cy="2743200"/>
          </a:xfrm>
          <a:prstGeom prst="rect">
            <a:avLst/>
          </a:prstGeom>
        </p:spPr>
      </p:pic>
      <p:sp>
        <p:nvSpPr>
          <p:cNvPr id="18" name="TextBox 17">
            <a:extLst>
              <a:ext uri="{FF2B5EF4-FFF2-40B4-BE49-F238E27FC236}">
                <a16:creationId xmlns:a16="http://schemas.microsoft.com/office/drawing/2014/main" id="{BF9D4331-B125-A449-8F86-D1026A07FD1E}"/>
              </a:ext>
            </a:extLst>
          </p:cNvPr>
          <p:cNvSpPr txBox="1"/>
          <p:nvPr/>
        </p:nvSpPr>
        <p:spPr>
          <a:xfrm>
            <a:off x="807963" y="3816869"/>
            <a:ext cx="861133" cy="369332"/>
          </a:xfrm>
          <a:prstGeom prst="rect">
            <a:avLst/>
          </a:prstGeom>
          <a:noFill/>
        </p:spPr>
        <p:txBody>
          <a:bodyPr wrap="none" rtlCol="0">
            <a:spAutoFit/>
          </a:bodyPr>
          <a:lstStyle/>
          <a:p>
            <a:r>
              <a:rPr lang="en-US" dirty="0"/>
              <a:t>k = 100</a:t>
            </a:r>
          </a:p>
        </p:txBody>
      </p:sp>
      <p:pic>
        <p:nvPicPr>
          <p:cNvPr id="20" name="Picture 19">
            <a:extLst>
              <a:ext uri="{FF2B5EF4-FFF2-40B4-BE49-F238E27FC236}">
                <a16:creationId xmlns:a16="http://schemas.microsoft.com/office/drawing/2014/main" id="{3A9D9B74-4172-BE4E-AD9F-DF35CD93CC1C}"/>
              </a:ext>
            </a:extLst>
          </p:cNvPr>
          <p:cNvPicPr>
            <a:picLocks noChangeAspect="1"/>
          </p:cNvPicPr>
          <p:nvPr/>
        </p:nvPicPr>
        <p:blipFill>
          <a:blip r:embed="rId7"/>
          <a:stretch>
            <a:fillRect/>
          </a:stretch>
        </p:blipFill>
        <p:spPr>
          <a:xfrm>
            <a:off x="2957357" y="4114800"/>
            <a:ext cx="2743200" cy="2743200"/>
          </a:xfrm>
          <a:prstGeom prst="rect">
            <a:avLst/>
          </a:prstGeom>
        </p:spPr>
      </p:pic>
      <p:sp>
        <p:nvSpPr>
          <p:cNvPr id="21" name="TextBox 20">
            <a:extLst>
              <a:ext uri="{FF2B5EF4-FFF2-40B4-BE49-F238E27FC236}">
                <a16:creationId xmlns:a16="http://schemas.microsoft.com/office/drawing/2014/main" id="{5A9AFC7F-2918-274A-8E96-10C325C5307F}"/>
              </a:ext>
            </a:extLst>
          </p:cNvPr>
          <p:cNvSpPr txBox="1"/>
          <p:nvPr/>
        </p:nvSpPr>
        <p:spPr>
          <a:xfrm>
            <a:off x="3637614" y="3800993"/>
            <a:ext cx="861133" cy="369332"/>
          </a:xfrm>
          <a:prstGeom prst="rect">
            <a:avLst/>
          </a:prstGeom>
          <a:noFill/>
        </p:spPr>
        <p:txBody>
          <a:bodyPr wrap="none" rtlCol="0">
            <a:spAutoFit/>
          </a:bodyPr>
          <a:lstStyle/>
          <a:p>
            <a:r>
              <a:rPr lang="en-US" dirty="0"/>
              <a:t>k = 200</a:t>
            </a:r>
          </a:p>
        </p:txBody>
      </p:sp>
      <p:pic>
        <p:nvPicPr>
          <p:cNvPr id="23" name="Picture 22">
            <a:extLst>
              <a:ext uri="{FF2B5EF4-FFF2-40B4-BE49-F238E27FC236}">
                <a16:creationId xmlns:a16="http://schemas.microsoft.com/office/drawing/2014/main" id="{A2E729CA-BB79-5442-AB36-196F9BADCC77}"/>
              </a:ext>
            </a:extLst>
          </p:cNvPr>
          <p:cNvPicPr>
            <a:picLocks noChangeAspect="1"/>
          </p:cNvPicPr>
          <p:nvPr/>
        </p:nvPicPr>
        <p:blipFill>
          <a:blip r:embed="rId8"/>
          <a:stretch>
            <a:fillRect/>
          </a:stretch>
        </p:blipFill>
        <p:spPr>
          <a:xfrm>
            <a:off x="5806680" y="4114800"/>
            <a:ext cx="2743200" cy="2743200"/>
          </a:xfrm>
          <a:prstGeom prst="rect">
            <a:avLst/>
          </a:prstGeom>
        </p:spPr>
      </p:pic>
      <p:sp>
        <p:nvSpPr>
          <p:cNvPr id="24" name="TextBox 23">
            <a:extLst>
              <a:ext uri="{FF2B5EF4-FFF2-40B4-BE49-F238E27FC236}">
                <a16:creationId xmlns:a16="http://schemas.microsoft.com/office/drawing/2014/main" id="{AA6FEC01-E669-2344-9328-4123418DDB5B}"/>
              </a:ext>
            </a:extLst>
          </p:cNvPr>
          <p:cNvSpPr txBox="1"/>
          <p:nvPr/>
        </p:nvSpPr>
        <p:spPr>
          <a:xfrm>
            <a:off x="6603278" y="3800993"/>
            <a:ext cx="861133" cy="369332"/>
          </a:xfrm>
          <a:prstGeom prst="rect">
            <a:avLst/>
          </a:prstGeom>
          <a:noFill/>
        </p:spPr>
        <p:txBody>
          <a:bodyPr wrap="none" rtlCol="0">
            <a:spAutoFit/>
          </a:bodyPr>
          <a:lstStyle/>
          <a:p>
            <a:r>
              <a:rPr lang="en-US" dirty="0"/>
              <a:t>k = 500</a:t>
            </a:r>
          </a:p>
        </p:txBody>
      </p:sp>
      <p:pic>
        <p:nvPicPr>
          <p:cNvPr id="26" name="Picture 25">
            <a:extLst>
              <a:ext uri="{FF2B5EF4-FFF2-40B4-BE49-F238E27FC236}">
                <a16:creationId xmlns:a16="http://schemas.microsoft.com/office/drawing/2014/main" id="{F31BC370-4CA6-6C4E-93DD-9CCA46C82C4C}"/>
              </a:ext>
            </a:extLst>
          </p:cNvPr>
          <p:cNvPicPr>
            <a:picLocks noChangeAspect="1"/>
          </p:cNvPicPr>
          <p:nvPr/>
        </p:nvPicPr>
        <p:blipFill>
          <a:blip r:embed="rId9"/>
          <a:stretch>
            <a:fillRect/>
          </a:stretch>
        </p:blipFill>
        <p:spPr>
          <a:xfrm>
            <a:off x="8610600" y="4130569"/>
            <a:ext cx="2743200" cy="2743200"/>
          </a:xfrm>
          <a:prstGeom prst="rect">
            <a:avLst/>
          </a:prstGeom>
        </p:spPr>
      </p:pic>
      <p:sp>
        <p:nvSpPr>
          <p:cNvPr id="27" name="TextBox 26">
            <a:extLst>
              <a:ext uri="{FF2B5EF4-FFF2-40B4-BE49-F238E27FC236}">
                <a16:creationId xmlns:a16="http://schemas.microsoft.com/office/drawing/2014/main" id="{044607D9-141C-1749-9225-4FADB209B38F}"/>
              </a:ext>
            </a:extLst>
          </p:cNvPr>
          <p:cNvSpPr txBox="1"/>
          <p:nvPr/>
        </p:nvSpPr>
        <p:spPr>
          <a:xfrm>
            <a:off x="9479755" y="3827377"/>
            <a:ext cx="978153" cy="369332"/>
          </a:xfrm>
          <a:prstGeom prst="rect">
            <a:avLst/>
          </a:prstGeom>
          <a:noFill/>
        </p:spPr>
        <p:txBody>
          <a:bodyPr wrap="none" rtlCol="0">
            <a:spAutoFit/>
          </a:bodyPr>
          <a:lstStyle/>
          <a:p>
            <a:r>
              <a:rPr lang="en-US" dirty="0"/>
              <a:t>k = 1000</a:t>
            </a:r>
          </a:p>
        </p:txBody>
      </p:sp>
    </p:spTree>
    <p:extLst>
      <p:ext uri="{BB962C8B-B14F-4D97-AF65-F5344CB8AC3E}">
        <p14:creationId xmlns:p14="http://schemas.microsoft.com/office/powerpoint/2010/main" val="387460155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9856-30E1-A541-AE96-5C4F2B6F784F}"/>
              </a:ext>
            </a:extLst>
          </p:cNvPr>
          <p:cNvSpPr>
            <a:spLocks noGrp="1"/>
          </p:cNvSpPr>
          <p:nvPr>
            <p:ph type="title"/>
          </p:nvPr>
        </p:nvSpPr>
        <p:spPr>
          <a:xfrm>
            <a:off x="838200" y="197485"/>
            <a:ext cx="10515600" cy="1325563"/>
          </a:xfrm>
        </p:spPr>
        <p:txBody>
          <a:bodyPr>
            <a:normAutofit fontScale="90000"/>
          </a:bodyPr>
          <a:lstStyle/>
          <a:p>
            <a:r>
              <a:rPr lang="en-US" dirty="0"/>
              <a:t>Hypothesis: U-matrix positioning fidelity more closely approximates the manifold locally than t-SNE positioning</a:t>
            </a:r>
          </a:p>
        </p:txBody>
      </p:sp>
      <p:pic>
        <p:nvPicPr>
          <p:cNvPr id="4" name="Picture 3">
            <a:extLst>
              <a:ext uri="{FF2B5EF4-FFF2-40B4-BE49-F238E27FC236}">
                <a16:creationId xmlns:a16="http://schemas.microsoft.com/office/drawing/2014/main" id="{7C71F81A-C37F-3A45-A8CC-1617B959FC39}"/>
              </a:ext>
            </a:extLst>
          </p:cNvPr>
          <p:cNvPicPr>
            <a:picLocks noChangeAspect="1"/>
          </p:cNvPicPr>
          <p:nvPr/>
        </p:nvPicPr>
        <p:blipFill>
          <a:blip r:embed="rId2"/>
          <a:stretch>
            <a:fillRect/>
          </a:stretch>
        </p:blipFill>
        <p:spPr>
          <a:xfrm>
            <a:off x="5593080" y="2231035"/>
            <a:ext cx="3691107" cy="3691107"/>
          </a:xfrm>
          <a:prstGeom prst="rect">
            <a:avLst/>
          </a:prstGeom>
        </p:spPr>
      </p:pic>
      <p:pic>
        <p:nvPicPr>
          <p:cNvPr id="5" name="Picture 4">
            <a:extLst>
              <a:ext uri="{FF2B5EF4-FFF2-40B4-BE49-F238E27FC236}">
                <a16:creationId xmlns:a16="http://schemas.microsoft.com/office/drawing/2014/main" id="{4A8A639F-42CD-1E40-90DE-D634C944DC8A}"/>
              </a:ext>
            </a:extLst>
          </p:cNvPr>
          <p:cNvPicPr>
            <a:picLocks noChangeAspect="1"/>
          </p:cNvPicPr>
          <p:nvPr/>
        </p:nvPicPr>
        <p:blipFill>
          <a:blip r:embed="rId3"/>
          <a:stretch>
            <a:fillRect/>
          </a:stretch>
        </p:blipFill>
        <p:spPr>
          <a:xfrm>
            <a:off x="838200" y="1981200"/>
            <a:ext cx="4404360" cy="4261023"/>
          </a:xfrm>
          <a:prstGeom prst="rect">
            <a:avLst/>
          </a:prstGeom>
        </p:spPr>
      </p:pic>
      <p:sp>
        <p:nvSpPr>
          <p:cNvPr id="6" name="TextBox 5">
            <a:extLst>
              <a:ext uri="{FF2B5EF4-FFF2-40B4-BE49-F238E27FC236}">
                <a16:creationId xmlns:a16="http://schemas.microsoft.com/office/drawing/2014/main" id="{9E82B1F9-8EE8-5843-99F9-0A31B584B144}"/>
              </a:ext>
            </a:extLst>
          </p:cNvPr>
          <p:cNvSpPr txBox="1"/>
          <p:nvPr/>
        </p:nvSpPr>
        <p:spPr>
          <a:xfrm>
            <a:off x="1661160" y="5135880"/>
            <a:ext cx="2502107" cy="584775"/>
          </a:xfrm>
          <a:prstGeom prst="rect">
            <a:avLst/>
          </a:prstGeom>
          <a:noFill/>
        </p:spPr>
        <p:txBody>
          <a:bodyPr wrap="square" rtlCol="0">
            <a:spAutoFit/>
          </a:bodyPr>
          <a:lstStyle/>
          <a:p>
            <a:r>
              <a:rPr lang="en-US" sz="3200" dirty="0"/>
              <a:t>High fidelity</a:t>
            </a:r>
          </a:p>
        </p:txBody>
      </p:sp>
      <p:sp>
        <p:nvSpPr>
          <p:cNvPr id="7" name="TextBox 6">
            <a:extLst>
              <a:ext uri="{FF2B5EF4-FFF2-40B4-BE49-F238E27FC236}">
                <a16:creationId xmlns:a16="http://schemas.microsoft.com/office/drawing/2014/main" id="{19D5C306-DC1E-4843-AD3F-626241BF9F2A}"/>
              </a:ext>
            </a:extLst>
          </p:cNvPr>
          <p:cNvSpPr txBox="1"/>
          <p:nvPr/>
        </p:nvSpPr>
        <p:spPr>
          <a:xfrm>
            <a:off x="1234440" y="2481322"/>
            <a:ext cx="1337226" cy="1077218"/>
          </a:xfrm>
          <a:prstGeom prst="rect">
            <a:avLst/>
          </a:prstGeom>
          <a:noFill/>
        </p:spPr>
        <p:txBody>
          <a:bodyPr wrap="none" rtlCol="0">
            <a:spAutoFit/>
          </a:bodyPr>
          <a:lstStyle/>
          <a:p>
            <a:r>
              <a:rPr lang="en-US" sz="3200" dirty="0"/>
              <a:t>Low </a:t>
            </a:r>
          </a:p>
          <a:p>
            <a:r>
              <a:rPr lang="en-US" sz="3200" dirty="0"/>
              <a:t>fidelity</a:t>
            </a:r>
          </a:p>
        </p:txBody>
      </p:sp>
      <p:sp>
        <p:nvSpPr>
          <p:cNvPr id="8" name="TextBox 7">
            <a:extLst>
              <a:ext uri="{FF2B5EF4-FFF2-40B4-BE49-F238E27FC236}">
                <a16:creationId xmlns:a16="http://schemas.microsoft.com/office/drawing/2014/main" id="{03068CA2-43D8-734B-A1A8-26859A53CE41}"/>
              </a:ext>
            </a:extLst>
          </p:cNvPr>
          <p:cNvSpPr txBox="1"/>
          <p:nvPr/>
        </p:nvSpPr>
        <p:spPr>
          <a:xfrm>
            <a:off x="7186507" y="4465661"/>
            <a:ext cx="1909497" cy="1077218"/>
          </a:xfrm>
          <a:prstGeom prst="rect">
            <a:avLst/>
          </a:prstGeom>
          <a:noFill/>
        </p:spPr>
        <p:txBody>
          <a:bodyPr wrap="none" rtlCol="0">
            <a:spAutoFit/>
          </a:bodyPr>
          <a:lstStyle/>
          <a:p>
            <a:r>
              <a:rPr lang="en-US" sz="3200" dirty="0"/>
              <a:t>Low </a:t>
            </a:r>
          </a:p>
          <a:p>
            <a:r>
              <a:rPr lang="en-US" sz="3200" dirty="0"/>
              <a:t>fidelity???</a:t>
            </a:r>
          </a:p>
        </p:txBody>
      </p:sp>
      <p:sp>
        <p:nvSpPr>
          <p:cNvPr id="9" name="TextBox 8">
            <a:extLst>
              <a:ext uri="{FF2B5EF4-FFF2-40B4-BE49-F238E27FC236}">
                <a16:creationId xmlns:a16="http://schemas.microsoft.com/office/drawing/2014/main" id="{1FBE4E3F-0B82-C64D-AD6C-E9299D2F32CC}"/>
              </a:ext>
            </a:extLst>
          </p:cNvPr>
          <p:cNvSpPr txBox="1"/>
          <p:nvPr/>
        </p:nvSpPr>
        <p:spPr>
          <a:xfrm>
            <a:off x="6119707" y="2271130"/>
            <a:ext cx="1909497" cy="1077218"/>
          </a:xfrm>
          <a:prstGeom prst="rect">
            <a:avLst/>
          </a:prstGeom>
          <a:noFill/>
        </p:spPr>
        <p:txBody>
          <a:bodyPr wrap="none" rtlCol="0">
            <a:spAutoFit/>
          </a:bodyPr>
          <a:lstStyle/>
          <a:p>
            <a:r>
              <a:rPr lang="en-US" sz="3200" dirty="0"/>
              <a:t>High </a:t>
            </a:r>
          </a:p>
          <a:p>
            <a:r>
              <a:rPr lang="en-US" sz="3200" dirty="0"/>
              <a:t>fidelity???</a:t>
            </a:r>
          </a:p>
        </p:txBody>
      </p:sp>
      <p:sp>
        <p:nvSpPr>
          <p:cNvPr id="10" name="TextBox 9">
            <a:extLst>
              <a:ext uri="{FF2B5EF4-FFF2-40B4-BE49-F238E27FC236}">
                <a16:creationId xmlns:a16="http://schemas.microsoft.com/office/drawing/2014/main" id="{D865D8E5-8782-734D-9CE7-847E24F036E7}"/>
              </a:ext>
            </a:extLst>
          </p:cNvPr>
          <p:cNvSpPr txBox="1"/>
          <p:nvPr/>
        </p:nvSpPr>
        <p:spPr>
          <a:xfrm>
            <a:off x="9634707" y="2240192"/>
            <a:ext cx="2480744" cy="3785652"/>
          </a:xfrm>
          <a:prstGeom prst="rect">
            <a:avLst/>
          </a:prstGeom>
          <a:noFill/>
        </p:spPr>
        <p:txBody>
          <a:bodyPr wrap="none" rtlCol="0">
            <a:spAutoFit/>
          </a:bodyPr>
          <a:lstStyle/>
          <a:p>
            <a:r>
              <a:rPr lang="en-US" sz="2400" dirty="0"/>
              <a:t>Method: </a:t>
            </a:r>
          </a:p>
          <a:p>
            <a:endParaRPr lang="en-US" sz="2400" dirty="0"/>
          </a:p>
          <a:p>
            <a:pPr marL="342900" indent="-342900">
              <a:buAutoNum type="arabicParenR"/>
            </a:pPr>
            <a:r>
              <a:rPr lang="en-US" sz="2400" dirty="0"/>
              <a:t>Perform KNN</a:t>
            </a:r>
          </a:p>
          <a:p>
            <a:r>
              <a:rPr lang="en-US" sz="2400" dirty="0"/>
              <a:t>with K = 8 on </a:t>
            </a:r>
          </a:p>
          <a:p>
            <a:r>
              <a:rPr lang="en-US" sz="2400" dirty="0"/>
              <a:t>marker expression</a:t>
            </a:r>
          </a:p>
          <a:p>
            <a:r>
              <a:rPr lang="en-US" sz="2400" dirty="0"/>
              <a:t>per-node</a:t>
            </a:r>
          </a:p>
          <a:p>
            <a:endParaRPr lang="en-US" sz="2400" dirty="0"/>
          </a:p>
          <a:p>
            <a:pPr marL="342900" indent="-342900">
              <a:buAutoNum type="arabicParenR" startAt="2"/>
            </a:pPr>
            <a:r>
              <a:rPr lang="en-US" sz="2400" dirty="0"/>
              <a:t>Compare KNN</a:t>
            </a:r>
          </a:p>
          <a:p>
            <a:r>
              <a:rPr lang="en-US" sz="2400" dirty="0"/>
              <a:t>ID with the Moore</a:t>
            </a:r>
          </a:p>
          <a:p>
            <a:r>
              <a:rPr lang="en-US" sz="2400" dirty="0"/>
              <a:t>Neighborhood ID</a:t>
            </a:r>
          </a:p>
        </p:txBody>
      </p:sp>
    </p:spTree>
    <p:extLst>
      <p:ext uri="{BB962C8B-B14F-4D97-AF65-F5344CB8AC3E}">
        <p14:creationId xmlns:p14="http://schemas.microsoft.com/office/powerpoint/2010/main" val="260909075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D2E3A-AC90-3B45-A7B4-AEA9A55D30A0}"/>
              </a:ext>
            </a:extLst>
          </p:cNvPr>
          <p:cNvSpPr>
            <a:spLocks noGrp="1"/>
          </p:cNvSpPr>
          <p:nvPr>
            <p:ph type="title"/>
          </p:nvPr>
        </p:nvSpPr>
        <p:spPr>
          <a:xfrm>
            <a:off x="0" y="0"/>
            <a:ext cx="12192000" cy="1325563"/>
          </a:xfrm>
        </p:spPr>
        <p:txBody>
          <a:bodyPr/>
          <a:lstStyle/>
          <a:p>
            <a:r>
              <a:rPr lang="en-US" dirty="0"/>
              <a:t>U-matrix fidelity: detecting topology of the SOM</a:t>
            </a:r>
          </a:p>
        </p:txBody>
      </p:sp>
      <p:pic>
        <p:nvPicPr>
          <p:cNvPr id="5" name="Picture 4">
            <a:extLst>
              <a:ext uri="{FF2B5EF4-FFF2-40B4-BE49-F238E27FC236}">
                <a16:creationId xmlns:a16="http://schemas.microsoft.com/office/drawing/2014/main" id="{A751052A-A01F-AE43-8781-8D24E4FEAC3F}"/>
              </a:ext>
            </a:extLst>
          </p:cNvPr>
          <p:cNvPicPr>
            <a:picLocks noChangeAspect="1"/>
          </p:cNvPicPr>
          <p:nvPr/>
        </p:nvPicPr>
        <p:blipFill>
          <a:blip r:embed="rId2"/>
          <a:stretch>
            <a:fillRect/>
          </a:stretch>
        </p:blipFill>
        <p:spPr>
          <a:xfrm>
            <a:off x="1032933" y="1879600"/>
            <a:ext cx="4978400" cy="4978400"/>
          </a:xfrm>
          <a:prstGeom prst="rect">
            <a:avLst/>
          </a:prstGeom>
        </p:spPr>
      </p:pic>
      <p:pic>
        <p:nvPicPr>
          <p:cNvPr id="7" name="Picture 6">
            <a:extLst>
              <a:ext uri="{FF2B5EF4-FFF2-40B4-BE49-F238E27FC236}">
                <a16:creationId xmlns:a16="http://schemas.microsoft.com/office/drawing/2014/main" id="{98DEB1C8-DB92-6145-AA9D-9B97B08352A1}"/>
              </a:ext>
            </a:extLst>
          </p:cNvPr>
          <p:cNvPicPr>
            <a:picLocks noChangeAspect="1"/>
          </p:cNvPicPr>
          <p:nvPr/>
        </p:nvPicPr>
        <p:blipFill>
          <a:blip r:embed="rId3"/>
          <a:stretch>
            <a:fillRect/>
          </a:stretch>
        </p:blipFill>
        <p:spPr>
          <a:xfrm>
            <a:off x="6316133" y="1849620"/>
            <a:ext cx="5029200" cy="5029200"/>
          </a:xfrm>
          <a:prstGeom prst="rect">
            <a:avLst/>
          </a:prstGeom>
        </p:spPr>
      </p:pic>
      <p:sp>
        <p:nvSpPr>
          <p:cNvPr id="8" name="TextBox 7">
            <a:extLst>
              <a:ext uri="{FF2B5EF4-FFF2-40B4-BE49-F238E27FC236}">
                <a16:creationId xmlns:a16="http://schemas.microsoft.com/office/drawing/2014/main" id="{5CE1BE15-82B8-064C-BD32-76441DE5B6D6}"/>
              </a:ext>
            </a:extLst>
          </p:cNvPr>
          <p:cNvSpPr txBox="1"/>
          <p:nvPr/>
        </p:nvSpPr>
        <p:spPr>
          <a:xfrm>
            <a:off x="2878666" y="1510268"/>
            <a:ext cx="1004890" cy="369332"/>
          </a:xfrm>
          <a:prstGeom prst="rect">
            <a:avLst/>
          </a:prstGeom>
          <a:noFill/>
        </p:spPr>
        <p:txBody>
          <a:bodyPr wrap="none" rtlCol="0">
            <a:spAutoFit/>
          </a:bodyPr>
          <a:lstStyle/>
          <a:p>
            <a:r>
              <a:rPr lang="en-US" dirty="0"/>
              <a:t>U-matrix</a:t>
            </a:r>
          </a:p>
        </p:txBody>
      </p:sp>
      <p:sp>
        <p:nvSpPr>
          <p:cNvPr id="9" name="TextBox 8">
            <a:extLst>
              <a:ext uri="{FF2B5EF4-FFF2-40B4-BE49-F238E27FC236}">
                <a16:creationId xmlns:a16="http://schemas.microsoft.com/office/drawing/2014/main" id="{1EEE344C-9926-6944-92B2-5C4A76632BDB}"/>
              </a:ext>
            </a:extLst>
          </p:cNvPr>
          <p:cNvSpPr txBox="1"/>
          <p:nvPr/>
        </p:nvSpPr>
        <p:spPr>
          <a:xfrm>
            <a:off x="6708260" y="1233269"/>
            <a:ext cx="4244945" cy="646331"/>
          </a:xfrm>
          <a:prstGeom prst="rect">
            <a:avLst/>
          </a:prstGeom>
          <a:noFill/>
        </p:spPr>
        <p:txBody>
          <a:bodyPr wrap="none" rtlCol="0">
            <a:spAutoFit/>
          </a:bodyPr>
          <a:lstStyle/>
          <a:p>
            <a:r>
              <a:rPr lang="en-US" dirty="0"/>
              <a:t>Similarity of Outer Moore Neighborhood vs</a:t>
            </a:r>
          </a:p>
          <a:p>
            <a:r>
              <a:rPr lang="en-US" dirty="0"/>
              <a:t>KNN with K of 8</a:t>
            </a:r>
          </a:p>
        </p:txBody>
      </p:sp>
    </p:spTree>
    <p:extLst>
      <p:ext uri="{BB962C8B-B14F-4D97-AF65-F5344CB8AC3E}">
        <p14:creationId xmlns:p14="http://schemas.microsoft.com/office/powerpoint/2010/main" val="210246504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BF90-70FB-144D-9C21-8934955C2FC9}"/>
              </a:ext>
            </a:extLst>
          </p:cNvPr>
          <p:cNvSpPr>
            <a:spLocks noGrp="1"/>
          </p:cNvSpPr>
          <p:nvPr>
            <p:ph type="title"/>
          </p:nvPr>
        </p:nvSpPr>
        <p:spPr>
          <a:xfrm>
            <a:off x="838200" y="182245"/>
            <a:ext cx="10515600" cy="1325563"/>
          </a:xfrm>
        </p:spPr>
        <p:txBody>
          <a:bodyPr>
            <a:normAutofit fontScale="90000"/>
          </a:bodyPr>
          <a:lstStyle/>
          <a:p>
            <a:r>
              <a:rPr lang="en-US" dirty="0"/>
              <a:t>Hypothesis: Emergent self-organizing map (more nodes than number of cells) will provide helpful visualization for users</a:t>
            </a:r>
          </a:p>
        </p:txBody>
      </p:sp>
      <p:pic>
        <p:nvPicPr>
          <p:cNvPr id="5" name="Picture 4">
            <a:extLst>
              <a:ext uri="{FF2B5EF4-FFF2-40B4-BE49-F238E27FC236}">
                <a16:creationId xmlns:a16="http://schemas.microsoft.com/office/drawing/2014/main" id="{71E2561A-6200-1F47-9DF0-87946ADF1112}"/>
              </a:ext>
            </a:extLst>
          </p:cNvPr>
          <p:cNvPicPr>
            <a:picLocks noChangeAspect="1"/>
          </p:cNvPicPr>
          <p:nvPr/>
        </p:nvPicPr>
        <p:blipFill>
          <a:blip r:embed="rId2"/>
          <a:stretch>
            <a:fillRect/>
          </a:stretch>
        </p:blipFill>
        <p:spPr>
          <a:xfrm>
            <a:off x="838200" y="1855469"/>
            <a:ext cx="7907020" cy="4864457"/>
          </a:xfrm>
          <a:prstGeom prst="rect">
            <a:avLst/>
          </a:prstGeom>
          <a:ln>
            <a:solidFill>
              <a:schemeClr val="tx1"/>
            </a:solidFill>
          </a:ln>
        </p:spPr>
      </p:pic>
      <p:sp>
        <p:nvSpPr>
          <p:cNvPr id="6" name="Oval 5">
            <a:extLst>
              <a:ext uri="{FF2B5EF4-FFF2-40B4-BE49-F238E27FC236}">
                <a16:creationId xmlns:a16="http://schemas.microsoft.com/office/drawing/2014/main" id="{61CE76A3-3BE3-054C-996F-63489C8F7BD5}"/>
              </a:ext>
            </a:extLst>
          </p:cNvPr>
          <p:cNvSpPr/>
          <p:nvPr/>
        </p:nvSpPr>
        <p:spPr>
          <a:xfrm>
            <a:off x="2002790" y="2758440"/>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D615D70-979F-144B-A0FC-3D73C0275E26}"/>
              </a:ext>
            </a:extLst>
          </p:cNvPr>
          <p:cNvSpPr/>
          <p:nvPr/>
        </p:nvSpPr>
        <p:spPr>
          <a:xfrm>
            <a:off x="6209030" y="4739640"/>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47657FD-1068-074E-8922-9E0342C4E411}"/>
              </a:ext>
            </a:extLst>
          </p:cNvPr>
          <p:cNvSpPr/>
          <p:nvPr/>
        </p:nvSpPr>
        <p:spPr>
          <a:xfrm>
            <a:off x="5751830" y="2758440"/>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EF1099F-4257-BC4E-B152-13E740CD4F5C}"/>
              </a:ext>
            </a:extLst>
          </p:cNvPr>
          <p:cNvSpPr/>
          <p:nvPr/>
        </p:nvSpPr>
        <p:spPr>
          <a:xfrm>
            <a:off x="7382510" y="2377440"/>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6F3EC6F-D563-B045-963F-B676B673F868}"/>
              </a:ext>
            </a:extLst>
          </p:cNvPr>
          <p:cNvSpPr/>
          <p:nvPr/>
        </p:nvSpPr>
        <p:spPr>
          <a:xfrm>
            <a:off x="1377950" y="5654040"/>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984554F-CA6A-ED42-BD0D-FF77C64B0164}"/>
              </a:ext>
            </a:extLst>
          </p:cNvPr>
          <p:cNvSpPr txBox="1"/>
          <p:nvPr/>
        </p:nvSpPr>
        <p:spPr>
          <a:xfrm>
            <a:off x="8895080" y="1586925"/>
            <a:ext cx="3412729" cy="4154984"/>
          </a:xfrm>
          <a:prstGeom prst="rect">
            <a:avLst/>
          </a:prstGeom>
          <a:noFill/>
        </p:spPr>
        <p:txBody>
          <a:bodyPr wrap="none" rtlCol="0">
            <a:spAutoFit/>
          </a:bodyPr>
          <a:lstStyle/>
          <a:p>
            <a:r>
              <a:rPr lang="en-US" sz="2400" dirty="0"/>
              <a:t>Method: </a:t>
            </a:r>
          </a:p>
          <a:p>
            <a:endParaRPr lang="en-US" sz="2400" dirty="0"/>
          </a:p>
          <a:p>
            <a:pPr marL="342900" indent="-342900">
              <a:buAutoNum type="arabicParenR"/>
            </a:pPr>
            <a:r>
              <a:rPr lang="en-US" sz="2400" dirty="0"/>
              <a:t>Train a 1000 x 1000</a:t>
            </a:r>
          </a:p>
          <a:p>
            <a:r>
              <a:rPr lang="en-US" sz="2400" dirty="0"/>
              <a:t>SOM on 10,000 cells. </a:t>
            </a:r>
          </a:p>
          <a:p>
            <a:r>
              <a:rPr lang="en-US" sz="2400" dirty="0"/>
              <a:t>This makes 100 nodes for </a:t>
            </a:r>
          </a:p>
          <a:p>
            <a:r>
              <a:rPr lang="en-US" sz="2400" dirty="0"/>
              <a:t>every cell. </a:t>
            </a:r>
          </a:p>
          <a:p>
            <a:endParaRPr lang="en-US" sz="2400" dirty="0"/>
          </a:p>
          <a:p>
            <a:r>
              <a:rPr lang="en-US" sz="2400" dirty="0"/>
              <a:t>(Runtime: 5 hours!)</a:t>
            </a:r>
          </a:p>
          <a:p>
            <a:endParaRPr lang="en-US" sz="2400" dirty="0"/>
          </a:p>
          <a:p>
            <a:r>
              <a:rPr lang="en-US" sz="2400" dirty="0"/>
              <a:t>2) Visualize the U-matrix, </a:t>
            </a:r>
          </a:p>
          <a:p>
            <a:r>
              <a:rPr lang="en-US" sz="2400" dirty="0"/>
              <a:t>and cell occupancy</a:t>
            </a:r>
          </a:p>
        </p:txBody>
      </p:sp>
    </p:spTree>
    <p:extLst>
      <p:ext uri="{BB962C8B-B14F-4D97-AF65-F5344CB8AC3E}">
        <p14:creationId xmlns:p14="http://schemas.microsoft.com/office/powerpoint/2010/main" val="267120134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B639C-923F-8041-93B7-843EC66F5C1C}"/>
              </a:ext>
            </a:extLst>
          </p:cNvPr>
          <p:cNvSpPr>
            <a:spLocks noGrp="1"/>
          </p:cNvSpPr>
          <p:nvPr>
            <p:ph type="title"/>
          </p:nvPr>
        </p:nvSpPr>
        <p:spPr>
          <a:xfrm>
            <a:off x="838200" y="0"/>
            <a:ext cx="10515600" cy="1325563"/>
          </a:xfrm>
        </p:spPr>
        <p:txBody>
          <a:bodyPr/>
          <a:lstStyle/>
          <a:p>
            <a:r>
              <a:rPr lang="en-US" dirty="0"/>
              <a:t>U-matrix and cell abundance profile of ESOM…still needs to be optimized</a:t>
            </a:r>
          </a:p>
        </p:txBody>
      </p:sp>
      <p:pic>
        <p:nvPicPr>
          <p:cNvPr id="7" name="Picture 6">
            <a:extLst>
              <a:ext uri="{FF2B5EF4-FFF2-40B4-BE49-F238E27FC236}">
                <a16:creationId xmlns:a16="http://schemas.microsoft.com/office/drawing/2014/main" id="{3BCE32D5-95AA-8745-8444-75E4CCFF440B}"/>
              </a:ext>
            </a:extLst>
          </p:cNvPr>
          <p:cNvPicPr>
            <a:picLocks noChangeAspect="1"/>
          </p:cNvPicPr>
          <p:nvPr/>
        </p:nvPicPr>
        <p:blipFill>
          <a:blip r:embed="rId2"/>
          <a:stretch>
            <a:fillRect/>
          </a:stretch>
        </p:blipFill>
        <p:spPr>
          <a:xfrm>
            <a:off x="1185580" y="1798319"/>
            <a:ext cx="4401149" cy="4685983"/>
          </a:xfrm>
          <a:prstGeom prst="rect">
            <a:avLst/>
          </a:prstGeom>
        </p:spPr>
      </p:pic>
      <p:sp>
        <p:nvSpPr>
          <p:cNvPr id="8" name="TextBox 7">
            <a:extLst>
              <a:ext uri="{FF2B5EF4-FFF2-40B4-BE49-F238E27FC236}">
                <a16:creationId xmlns:a16="http://schemas.microsoft.com/office/drawing/2014/main" id="{BA5DCACC-A7C1-0043-BB3E-CD431744F648}"/>
              </a:ext>
            </a:extLst>
          </p:cNvPr>
          <p:cNvSpPr txBox="1"/>
          <p:nvPr/>
        </p:nvSpPr>
        <p:spPr>
          <a:xfrm>
            <a:off x="2756746" y="1377275"/>
            <a:ext cx="1004890" cy="369332"/>
          </a:xfrm>
          <a:prstGeom prst="rect">
            <a:avLst/>
          </a:prstGeom>
          <a:noFill/>
        </p:spPr>
        <p:txBody>
          <a:bodyPr wrap="none" rtlCol="0">
            <a:spAutoFit/>
          </a:bodyPr>
          <a:lstStyle/>
          <a:p>
            <a:r>
              <a:rPr lang="en-US" dirty="0"/>
              <a:t>U-matrix</a:t>
            </a:r>
          </a:p>
        </p:txBody>
      </p:sp>
      <p:sp>
        <p:nvSpPr>
          <p:cNvPr id="11" name="TextBox 10">
            <a:extLst>
              <a:ext uri="{FF2B5EF4-FFF2-40B4-BE49-F238E27FC236}">
                <a16:creationId xmlns:a16="http://schemas.microsoft.com/office/drawing/2014/main" id="{F06052D1-39DC-2947-A6B6-09175232A079}"/>
              </a:ext>
            </a:extLst>
          </p:cNvPr>
          <p:cNvSpPr txBox="1"/>
          <p:nvPr/>
        </p:nvSpPr>
        <p:spPr>
          <a:xfrm>
            <a:off x="7557346" y="1343222"/>
            <a:ext cx="1250663" cy="369332"/>
          </a:xfrm>
          <a:prstGeom prst="rect">
            <a:avLst/>
          </a:prstGeom>
          <a:noFill/>
        </p:spPr>
        <p:txBody>
          <a:bodyPr wrap="none" rtlCol="0">
            <a:spAutoFit/>
          </a:bodyPr>
          <a:lstStyle/>
          <a:p>
            <a:r>
              <a:rPr lang="en-US" dirty="0"/>
              <a:t>Abundance</a:t>
            </a:r>
          </a:p>
        </p:txBody>
      </p:sp>
      <p:pic>
        <p:nvPicPr>
          <p:cNvPr id="13" name="Picture 12">
            <a:extLst>
              <a:ext uri="{FF2B5EF4-FFF2-40B4-BE49-F238E27FC236}">
                <a16:creationId xmlns:a16="http://schemas.microsoft.com/office/drawing/2014/main" id="{94646F44-EEA7-CD4E-B57C-1F47F1A15E91}"/>
              </a:ext>
            </a:extLst>
          </p:cNvPr>
          <p:cNvPicPr>
            <a:picLocks noChangeAspect="1"/>
          </p:cNvPicPr>
          <p:nvPr/>
        </p:nvPicPr>
        <p:blipFill>
          <a:blip r:embed="rId3"/>
          <a:stretch>
            <a:fillRect/>
          </a:stretch>
        </p:blipFill>
        <p:spPr>
          <a:xfrm>
            <a:off x="6096001" y="1798319"/>
            <a:ext cx="4602282" cy="4639160"/>
          </a:xfrm>
          <a:prstGeom prst="rect">
            <a:avLst/>
          </a:prstGeom>
          <a:ln>
            <a:solidFill>
              <a:schemeClr val="tx1"/>
            </a:solidFill>
          </a:ln>
        </p:spPr>
      </p:pic>
    </p:spTree>
    <p:extLst>
      <p:ext uri="{BB962C8B-B14F-4D97-AF65-F5344CB8AC3E}">
        <p14:creationId xmlns:p14="http://schemas.microsoft.com/office/powerpoint/2010/main" val="331826518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177B0-0662-9147-A197-5BE296D8434D}"/>
              </a:ext>
            </a:extLst>
          </p:cNvPr>
          <p:cNvSpPr>
            <a:spLocks noGrp="1"/>
          </p:cNvSpPr>
          <p:nvPr>
            <p:ph type="title"/>
          </p:nvPr>
        </p:nvSpPr>
        <p:spPr>
          <a:xfrm>
            <a:off x="838200" y="-62503"/>
            <a:ext cx="10515600" cy="1325563"/>
          </a:xfrm>
        </p:spPr>
        <p:txBody>
          <a:bodyPr/>
          <a:lstStyle/>
          <a:p>
            <a:r>
              <a:rPr lang="en-US" dirty="0"/>
              <a:t>2001: A Marker Space Odyssey</a:t>
            </a:r>
          </a:p>
        </p:txBody>
      </p:sp>
      <p:pic>
        <p:nvPicPr>
          <p:cNvPr id="5" name="Picture 4">
            <a:extLst>
              <a:ext uri="{FF2B5EF4-FFF2-40B4-BE49-F238E27FC236}">
                <a16:creationId xmlns:a16="http://schemas.microsoft.com/office/drawing/2014/main" id="{41885C0B-8544-9347-91F4-A43344CAD921}"/>
              </a:ext>
            </a:extLst>
          </p:cNvPr>
          <p:cNvPicPr>
            <a:picLocks noChangeAspect="1"/>
          </p:cNvPicPr>
          <p:nvPr/>
        </p:nvPicPr>
        <p:blipFill>
          <a:blip r:embed="rId2"/>
          <a:stretch>
            <a:fillRect/>
          </a:stretch>
        </p:blipFill>
        <p:spPr>
          <a:xfrm>
            <a:off x="7060580" y="1281460"/>
            <a:ext cx="5299060" cy="5299060"/>
          </a:xfrm>
          <a:prstGeom prst="rect">
            <a:avLst/>
          </a:prstGeom>
        </p:spPr>
      </p:pic>
      <p:pic>
        <p:nvPicPr>
          <p:cNvPr id="7" name="Picture 6">
            <a:extLst>
              <a:ext uri="{FF2B5EF4-FFF2-40B4-BE49-F238E27FC236}">
                <a16:creationId xmlns:a16="http://schemas.microsoft.com/office/drawing/2014/main" id="{8D3341F5-E42A-3449-8655-611027ABA6C7}"/>
              </a:ext>
            </a:extLst>
          </p:cNvPr>
          <p:cNvPicPr>
            <a:picLocks noChangeAspect="1"/>
          </p:cNvPicPr>
          <p:nvPr/>
        </p:nvPicPr>
        <p:blipFill>
          <a:blip r:embed="rId3"/>
          <a:stretch>
            <a:fillRect/>
          </a:stretch>
        </p:blipFill>
        <p:spPr>
          <a:xfrm>
            <a:off x="218440" y="1233510"/>
            <a:ext cx="5389880" cy="2563480"/>
          </a:xfrm>
          <a:prstGeom prst="rect">
            <a:avLst/>
          </a:prstGeom>
        </p:spPr>
      </p:pic>
      <p:pic>
        <p:nvPicPr>
          <p:cNvPr id="9" name="Picture 8">
            <a:extLst>
              <a:ext uri="{FF2B5EF4-FFF2-40B4-BE49-F238E27FC236}">
                <a16:creationId xmlns:a16="http://schemas.microsoft.com/office/drawing/2014/main" id="{3EFA3107-A58D-4347-97BB-0AEDFC2386F7}"/>
              </a:ext>
            </a:extLst>
          </p:cNvPr>
          <p:cNvPicPr>
            <a:picLocks noChangeAspect="1"/>
          </p:cNvPicPr>
          <p:nvPr/>
        </p:nvPicPr>
        <p:blipFill>
          <a:blip r:embed="rId4"/>
          <a:stretch>
            <a:fillRect/>
          </a:stretch>
        </p:blipFill>
        <p:spPr>
          <a:xfrm>
            <a:off x="218440" y="4055037"/>
            <a:ext cx="5389880" cy="2463945"/>
          </a:xfrm>
          <a:prstGeom prst="rect">
            <a:avLst/>
          </a:prstGeom>
        </p:spPr>
      </p:pic>
      <p:pic>
        <p:nvPicPr>
          <p:cNvPr id="11" name="Picture 10">
            <a:extLst>
              <a:ext uri="{FF2B5EF4-FFF2-40B4-BE49-F238E27FC236}">
                <a16:creationId xmlns:a16="http://schemas.microsoft.com/office/drawing/2014/main" id="{993B779A-2418-3D4D-83DC-9D55A429B23F}"/>
              </a:ext>
            </a:extLst>
          </p:cNvPr>
          <p:cNvPicPr>
            <a:picLocks noChangeAspect="1"/>
          </p:cNvPicPr>
          <p:nvPr/>
        </p:nvPicPr>
        <p:blipFill>
          <a:blip r:embed="rId5"/>
          <a:stretch>
            <a:fillRect/>
          </a:stretch>
        </p:blipFill>
        <p:spPr>
          <a:xfrm>
            <a:off x="5750744" y="3570498"/>
            <a:ext cx="1167412" cy="969078"/>
          </a:xfrm>
          <a:prstGeom prst="rect">
            <a:avLst/>
          </a:prstGeom>
        </p:spPr>
      </p:pic>
    </p:spTree>
    <p:extLst>
      <p:ext uri="{BB962C8B-B14F-4D97-AF65-F5344CB8AC3E}">
        <p14:creationId xmlns:p14="http://schemas.microsoft.com/office/powerpoint/2010/main" val="4166908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276F8-1563-F844-82D2-EA7947133272}"/>
              </a:ext>
            </a:extLst>
          </p:cNvPr>
          <p:cNvSpPr>
            <a:spLocks noGrp="1"/>
          </p:cNvSpPr>
          <p:nvPr>
            <p:ph type="title"/>
          </p:nvPr>
        </p:nvSpPr>
        <p:spPr>
          <a:xfrm>
            <a:off x="838200" y="11017"/>
            <a:ext cx="10515600" cy="1325563"/>
          </a:xfrm>
        </p:spPr>
        <p:txBody>
          <a:bodyPr/>
          <a:lstStyle/>
          <a:p>
            <a:r>
              <a:rPr lang="en-US" dirty="0"/>
              <a:t>Future directions</a:t>
            </a:r>
          </a:p>
        </p:txBody>
      </p:sp>
      <p:sp>
        <p:nvSpPr>
          <p:cNvPr id="3" name="Content Placeholder 2">
            <a:extLst>
              <a:ext uri="{FF2B5EF4-FFF2-40B4-BE49-F238E27FC236}">
                <a16:creationId xmlns:a16="http://schemas.microsoft.com/office/drawing/2014/main" id="{29A3D710-64F0-EE4E-B442-1A2DC421EC20}"/>
              </a:ext>
            </a:extLst>
          </p:cNvPr>
          <p:cNvSpPr>
            <a:spLocks noGrp="1"/>
          </p:cNvSpPr>
          <p:nvPr>
            <p:ph idx="1"/>
          </p:nvPr>
        </p:nvSpPr>
        <p:spPr>
          <a:xfrm>
            <a:off x="838200" y="1795145"/>
            <a:ext cx="10515600" cy="4351338"/>
          </a:xfrm>
        </p:spPr>
        <p:txBody>
          <a:bodyPr/>
          <a:lstStyle/>
          <a:p>
            <a:r>
              <a:rPr lang="en-US" dirty="0"/>
              <a:t>Explore the use of U-Matrix visualizations on trajectory-based datasets</a:t>
            </a:r>
          </a:p>
          <a:p>
            <a:endParaRPr lang="en-US" dirty="0"/>
          </a:p>
          <a:p>
            <a:endParaRPr lang="en-US" dirty="0"/>
          </a:p>
          <a:p>
            <a:r>
              <a:rPr lang="en-US" dirty="0"/>
              <a:t>Compare the results I have with that of a growing neural gas, or hierarchical SOM</a:t>
            </a:r>
          </a:p>
        </p:txBody>
      </p:sp>
      <p:pic>
        <p:nvPicPr>
          <p:cNvPr id="5" name="Picture 4">
            <a:extLst>
              <a:ext uri="{FF2B5EF4-FFF2-40B4-BE49-F238E27FC236}">
                <a16:creationId xmlns:a16="http://schemas.microsoft.com/office/drawing/2014/main" id="{2EB347B2-CEAC-8C4F-B6D3-57590377542C}"/>
              </a:ext>
            </a:extLst>
          </p:cNvPr>
          <p:cNvPicPr>
            <a:picLocks noChangeAspect="1"/>
          </p:cNvPicPr>
          <p:nvPr/>
        </p:nvPicPr>
        <p:blipFill>
          <a:blip r:embed="rId2"/>
          <a:stretch>
            <a:fillRect/>
          </a:stretch>
        </p:blipFill>
        <p:spPr>
          <a:xfrm>
            <a:off x="2575058" y="2218214"/>
            <a:ext cx="1828800" cy="1432560"/>
          </a:xfrm>
          <a:prstGeom prst="rect">
            <a:avLst/>
          </a:prstGeom>
        </p:spPr>
      </p:pic>
      <p:sp>
        <p:nvSpPr>
          <p:cNvPr id="6" name="Curved Left Arrow 5">
            <a:extLst>
              <a:ext uri="{FF2B5EF4-FFF2-40B4-BE49-F238E27FC236}">
                <a16:creationId xmlns:a16="http://schemas.microsoft.com/office/drawing/2014/main" id="{9C26665B-1FD8-7C44-AFCB-CC3B6F4F403A}"/>
              </a:ext>
            </a:extLst>
          </p:cNvPr>
          <p:cNvSpPr/>
          <p:nvPr/>
        </p:nvSpPr>
        <p:spPr>
          <a:xfrm>
            <a:off x="3307080" y="2516918"/>
            <a:ext cx="502347" cy="835152"/>
          </a:xfrm>
          <a:prstGeom prst="curved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CF514272-A215-0348-B0E0-33D49FA09B07}"/>
              </a:ext>
            </a:extLst>
          </p:cNvPr>
          <p:cNvPicPr>
            <a:picLocks noChangeAspect="1"/>
          </p:cNvPicPr>
          <p:nvPr/>
        </p:nvPicPr>
        <p:blipFill>
          <a:blip r:embed="rId3"/>
          <a:stretch>
            <a:fillRect/>
          </a:stretch>
        </p:blipFill>
        <p:spPr>
          <a:xfrm>
            <a:off x="2697050" y="4744129"/>
            <a:ext cx="1584817" cy="1433882"/>
          </a:xfrm>
          <a:prstGeom prst="rect">
            <a:avLst/>
          </a:prstGeom>
        </p:spPr>
      </p:pic>
    </p:spTree>
    <p:extLst>
      <p:ext uri="{BB962C8B-B14F-4D97-AF65-F5344CB8AC3E}">
        <p14:creationId xmlns:p14="http://schemas.microsoft.com/office/powerpoint/2010/main" val="260209434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5606-C43E-A34B-A482-6D5E5BC08A99}"/>
              </a:ext>
            </a:extLst>
          </p:cNvPr>
          <p:cNvSpPr>
            <a:spLocks noGrp="1"/>
          </p:cNvSpPr>
          <p:nvPr>
            <p:ph type="title"/>
          </p:nvPr>
        </p:nvSpPr>
        <p:spPr>
          <a:xfrm>
            <a:off x="853440" y="-4373"/>
            <a:ext cx="10515600" cy="1325563"/>
          </a:xfrm>
        </p:spPr>
        <p:txBody>
          <a:bodyPr/>
          <a:lstStyle/>
          <a:p>
            <a:r>
              <a:rPr lang="en-US" dirty="0"/>
              <a:t>I am a classical biologist by training</a:t>
            </a:r>
          </a:p>
        </p:txBody>
      </p:sp>
      <p:pic>
        <p:nvPicPr>
          <p:cNvPr id="4" name="Picture 3" descr="Screen Shot 2017-08-09 at 4.39.47 PM.png">
            <a:extLst>
              <a:ext uri="{FF2B5EF4-FFF2-40B4-BE49-F238E27FC236}">
                <a16:creationId xmlns:a16="http://schemas.microsoft.com/office/drawing/2014/main" id="{F173EBFA-8478-0D47-B5C8-F6202F1D3D4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32560" y="3933482"/>
            <a:ext cx="8937772" cy="2868437"/>
          </a:xfrm>
          <a:prstGeom prst="rect">
            <a:avLst/>
          </a:prstGeom>
          <a:effectLst>
            <a:glow rad="63500">
              <a:schemeClr val="bg1">
                <a:alpha val="40000"/>
              </a:schemeClr>
            </a:glow>
            <a:softEdge rad="31750"/>
          </a:effectLst>
        </p:spPr>
      </p:pic>
      <p:sp>
        <p:nvSpPr>
          <p:cNvPr id="5" name="TextBox 4">
            <a:extLst>
              <a:ext uri="{FF2B5EF4-FFF2-40B4-BE49-F238E27FC236}">
                <a16:creationId xmlns:a16="http://schemas.microsoft.com/office/drawing/2014/main" id="{262E9086-AE8D-FA48-896A-868012B8CE9C}"/>
              </a:ext>
            </a:extLst>
          </p:cNvPr>
          <p:cNvSpPr txBox="1"/>
          <p:nvPr/>
        </p:nvSpPr>
        <p:spPr>
          <a:xfrm>
            <a:off x="2729676" y="3374861"/>
            <a:ext cx="2803171" cy="430887"/>
          </a:xfrm>
          <a:prstGeom prst="rect">
            <a:avLst/>
          </a:prstGeom>
          <a:noFill/>
        </p:spPr>
        <p:txBody>
          <a:bodyPr wrap="none" rtlCol="0">
            <a:spAutoFit/>
          </a:bodyPr>
          <a:lstStyle/>
          <a:p>
            <a:r>
              <a:rPr lang="en-US" sz="2200" dirty="0">
                <a:latin typeface="Arial"/>
                <a:cs typeface="Arial"/>
              </a:rPr>
              <a:t>Confocal microscopy</a:t>
            </a:r>
          </a:p>
        </p:txBody>
      </p:sp>
      <p:sp>
        <p:nvSpPr>
          <p:cNvPr id="6" name="TextBox 5">
            <a:extLst>
              <a:ext uri="{FF2B5EF4-FFF2-40B4-BE49-F238E27FC236}">
                <a16:creationId xmlns:a16="http://schemas.microsoft.com/office/drawing/2014/main" id="{903C1AFB-4577-EB4E-A216-D6E0E78B2309}"/>
              </a:ext>
            </a:extLst>
          </p:cNvPr>
          <p:cNvSpPr txBox="1"/>
          <p:nvPr/>
        </p:nvSpPr>
        <p:spPr>
          <a:xfrm>
            <a:off x="6847583" y="3374861"/>
            <a:ext cx="3163684" cy="430887"/>
          </a:xfrm>
          <a:prstGeom prst="rect">
            <a:avLst/>
          </a:prstGeom>
          <a:noFill/>
        </p:spPr>
        <p:txBody>
          <a:bodyPr wrap="none" rtlCol="0">
            <a:spAutoFit/>
          </a:bodyPr>
          <a:lstStyle/>
          <a:p>
            <a:r>
              <a:rPr lang="en-US" sz="2200" dirty="0">
                <a:latin typeface="Arial"/>
                <a:cs typeface="Arial"/>
              </a:rPr>
              <a:t>SLA with flow cytometry</a:t>
            </a:r>
          </a:p>
        </p:txBody>
      </p:sp>
      <p:pic>
        <p:nvPicPr>
          <p:cNvPr id="7" name="Picture 6" descr="Screen Shot 2017-08-09 at 4.44.50 PM.png">
            <a:extLst>
              <a:ext uri="{FF2B5EF4-FFF2-40B4-BE49-F238E27FC236}">
                <a16:creationId xmlns:a16="http://schemas.microsoft.com/office/drawing/2014/main" id="{FC50F73B-BEDF-4540-9A31-E7B214BC1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8759" y="1506471"/>
            <a:ext cx="2842508" cy="1868390"/>
          </a:xfrm>
          <a:prstGeom prst="rect">
            <a:avLst/>
          </a:prstGeom>
          <a:effectLst>
            <a:glow rad="63500">
              <a:schemeClr val="bg1">
                <a:alpha val="40000"/>
              </a:schemeClr>
            </a:glow>
            <a:softEdge rad="31750"/>
          </a:effectLst>
        </p:spPr>
      </p:pic>
      <p:pic>
        <p:nvPicPr>
          <p:cNvPr id="8" name="Picture 7" descr="images.jpg">
            <a:extLst>
              <a:ext uri="{FF2B5EF4-FFF2-40B4-BE49-F238E27FC236}">
                <a16:creationId xmlns:a16="http://schemas.microsoft.com/office/drawing/2014/main" id="{22EC6424-89C0-2047-AE59-80E1B8FA07B2}"/>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130782" y="1385057"/>
            <a:ext cx="1895234" cy="1895234"/>
          </a:xfrm>
          <a:prstGeom prst="rect">
            <a:avLst/>
          </a:prstGeom>
          <a:effectLst>
            <a:glow rad="63500">
              <a:schemeClr val="bg1">
                <a:alpha val="40000"/>
              </a:schemeClr>
            </a:glow>
            <a:softEdge rad="31750"/>
          </a:effectLst>
        </p:spPr>
      </p:pic>
      <p:sp>
        <p:nvSpPr>
          <p:cNvPr id="9" name="Rectangle 8">
            <a:extLst>
              <a:ext uri="{FF2B5EF4-FFF2-40B4-BE49-F238E27FC236}">
                <a16:creationId xmlns:a16="http://schemas.microsoft.com/office/drawing/2014/main" id="{6A029F73-98ED-B547-B4BE-C36197D69A7B}"/>
              </a:ext>
            </a:extLst>
          </p:cNvPr>
          <p:cNvSpPr/>
          <p:nvPr/>
        </p:nvSpPr>
        <p:spPr>
          <a:xfrm>
            <a:off x="6492194" y="1197011"/>
            <a:ext cx="3874462" cy="547294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25098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FBF9ADB-9F81-3A41-97D8-F69336040660}"/>
              </a:ext>
            </a:extLst>
          </p:cNvPr>
          <p:cNvCxnSpPr>
            <a:cxnSpLocks/>
          </p:cNvCxnSpPr>
          <p:nvPr/>
        </p:nvCxnSpPr>
        <p:spPr>
          <a:xfrm>
            <a:off x="8371233" y="1385888"/>
            <a:ext cx="0" cy="45561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27561D-3CC5-1041-A23E-4FD5300C605E}"/>
              </a:ext>
            </a:extLst>
          </p:cNvPr>
          <p:cNvCxnSpPr>
            <a:cxnSpLocks/>
          </p:cNvCxnSpPr>
          <p:nvPr/>
        </p:nvCxnSpPr>
        <p:spPr>
          <a:xfrm>
            <a:off x="8128001" y="1457266"/>
            <a:ext cx="243233" cy="12246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6B67F0-0FA6-654A-AA95-0A230C1E9B32}"/>
              </a:ext>
            </a:extLst>
          </p:cNvPr>
          <p:cNvCxnSpPr>
            <a:cxnSpLocks/>
          </p:cNvCxnSpPr>
          <p:nvPr/>
        </p:nvCxnSpPr>
        <p:spPr>
          <a:xfrm flipH="1">
            <a:off x="8382759" y="1434886"/>
            <a:ext cx="207618" cy="14225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7D51C04-938A-4946-AB65-D9F746CC0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906" y="0"/>
            <a:ext cx="9120188" cy="6858000"/>
          </a:xfrm>
          <a:prstGeom prst="rect">
            <a:avLst/>
          </a:prstGeom>
        </p:spPr>
      </p:pic>
      <p:sp>
        <p:nvSpPr>
          <p:cNvPr id="7" name="Oval 6">
            <a:extLst>
              <a:ext uri="{FF2B5EF4-FFF2-40B4-BE49-F238E27FC236}">
                <a16:creationId xmlns:a16="http://schemas.microsoft.com/office/drawing/2014/main" id="{EF602961-25E6-CF48-B3E1-BB4F3C31350F}"/>
              </a:ext>
            </a:extLst>
          </p:cNvPr>
          <p:cNvSpPr/>
          <p:nvPr/>
        </p:nvSpPr>
        <p:spPr>
          <a:xfrm>
            <a:off x="8201026" y="1035625"/>
            <a:ext cx="282575" cy="39926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85C39207-F7F2-7943-B297-1D7DCE3D6A9D}"/>
              </a:ext>
            </a:extLst>
          </p:cNvPr>
          <p:cNvCxnSpPr>
            <a:stCxn id="7" idx="4"/>
          </p:cNvCxnSpPr>
          <p:nvPr/>
        </p:nvCxnSpPr>
        <p:spPr>
          <a:xfrm>
            <a:off x="8342313" y="1434885"/>
            <a:ext cx="0" cy="4288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370DC7-0A99-1841-9CCF-CB561FC84486}"/>
              </a:ext>
            </a:extLst>
          </p:cNvPr>
          <p:cNvCxnSpPr>
            <a:cxnSpLocks/>
          </p:cNvCxnSpPr>
          <p:nvPr/>
        </p:nvCxnSpPr>
        <p:spPr>
          <a:xfrm flipH="1">
            <a:off x="8351044" y="1431184"/>
            <a:ext cx="265112" cy="174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B81B8BD-6F0D-644D-AAE4-00FC7DA10872}"/>
              </a:ext>
            </a:extLst>
          </p:cNvPr>
          <p:cNvCxnSpPr>
            <a:cxnSpLocks/>
          </p:cNvCxnSpPr>
          <p:nvPr/>
        </p:nvCxnSpPr>
        <p:spPr>
          <a:xfrm flipH="1" flipV="1">
            <a:off x="8084261" y="1453408"/>
            <a:ext cx="256035" cy="152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51217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3A8CD-3603-CA44-A075-25663D4ACECA}"/>
              </a:ext>
            </a:extLst>
          </p:cNvPr>
          <p:cNvSpPr>
            <a:spLocks noGrp="1"/>
          </p:cNvSpPr>
          <p:nvPr>
            <p:ph type="title"/>
          </p:nvPr>
        </p:nvSpPr>
        <p:spPr>
          <a:xfrm>
            <a:off x="838200" y="0"/>
            <a:ext cx="10515600" cy="1325563"/>
          </a:xfrm>
        </p:spPr>
        <p:txBody>
          <a:bodyPr/>
          <a:lstStyle/>
          <a:p>
            <a:r>
              <a:rPr lang="en-US" dirty="0"/>
              <a:t>But I ran into a computational problem…</a:t>
            </a:r>
          </a:p>
        </p:txBody>
      </p:sp>
      <p:pic>
        <p:nvPicPr>
          <p:cNvPr id="4" name="Picture 3" descr="Screen Shot 2017-08-07 at 1.41.43 PM.png">
            <a:extLst>
              <a:ext uri="{FF2B5EF4-FFF2-40B4-BE49-F238E27FC236}">
                <a16:creationId xmlns:a16="http://schemas.microsoft.com/office/drawing/2014/main" id="{91BEFF25-8764-D242-9656-7796D671364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56359" y="2282333"/>
            <a:ext cx="4539108" cy="3429000"/>
          </a:xfrm>
          <a:prstGeom prst="rect">
            <a:avLst/>
          </a:prstGeom>
          <a:ln w="12700">
            <a:solidFill>
              <a:schemeClr val="tx1"/>
            </a:solidFill>
          </a:ln>
          <a:effectLst>
            <a:glow rad="63500">
              <a:schemeClr val="bg1">
                <a:alpha val="40000"/>
              </a:schemeClr>
            </a:glow>
            <a:softEdge rad="31750"/>
          </a:effectLst>
        </p:spPr>
      </p:pic>
      <p:pic>
        <p:nvPicPr>
          <p:cNvPr id="5" name="Picture 4" descr="Screen Shot 2017-08-07 at 1.41.54 PM.png">
            <a:extLst>
              <a:ext uri="{FF2B5EF4-FFF2-40B4-BE49-F238E27FC236}">
                <a16:creationId xmlns:a16="http://schemas.microsoft.com/office/drawing/2014/main" id="{0F6F53DF-8558-3040-A175-B73976EDA6C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29966" y="2282333"/>
            <a:ext cx="4580223" cy="3429000"/>
          </a:xfrm>
          <a:prstGeom prst="rect">
            <a:avLst/>
          </a:prstGeom>
          <a:ln w="12700">
            <a:solidFill>
              <a:schemeClr val="tx1"/>
            </a:solidFill>
          </a:ln>
          <a:effectLst>
            <a:glow rad="63500">
              <a:schemeClr val="bg1">
                <a:alpha val="40000"/>
              </a:schemeClr>
            </a:glow>
            <a:softEdge rad="31750"/>
          </a:effectLst>
        </p:spPr>
      </p:pic>
      <p:sp>
        <p:nvSpPr>
          <p:cNvPr id="6" name="TextBox 5">
            <a:extLst>
              <a:ext uri="{FF2B5EF4-FFF2-40B4-BE49-F238E27FC236}">
                <a16:creationId xmlns:a16="http://schemas.microsoft.com/office/drawing/2014/main" id="{072C104D-ABD5-B14B-9F9A-F0AE7C120F54}"/>
              </a:ext>
            </a:extLst>
          </p:cNvPr>
          <p:cNvSpPr txBox="1"/>
          <p:nvPr/>
        </p:nvSpPr>
        <p:spPr>
          <a:xfrm>
            <a:off x="2981893" y="1805513"/>
            <a:ext cx="1423662" cy="430887"/>
          </a:xfrm>
          <a:prstGeom prst="rect">
            <a:avLst/>
          </a:prstGeom>
          <a:noFill/>
        </p:spPr>
        <p:txBody>
          <a:bodyPr wrap="none" rtlCol="0">
            <a:spAutoFit/>
          </a:bodyPr>
          <a:lstStyle/>
          <a:p>
            <a:r>
              <a:rPr lang="en-US" sz="2200" dirty="0">
                <a:latin typeface="Arial"/>
                <a:cs typeface="Arial"/>
              </a:rPr>
              <a:t>Untreated </a:t>
            </a:r>
          </a:p>
        </p:txBody>
      </p:sp>
      <p:sp>
        <p:nvSpPr>
          <p:cNvPr id="7" name="TextBox 6">
            <a:extLst>
              <a:ext uri="{FF2B5EF4-FFF2-40B4-BE49-F238E27FC236}">
                <a16:creationId xmlns:a16="http://schemas.microsoft.com/office/drawing/2014/main" id="{5BF09D03-7C74-BD40-B21B-009B148C1A12}"/>
              </a:ext>
            </a:extLst>
          </p:cNvPr>
          <p:cNvSpPr txBox="1"/>
          <p:nvPr/>
        </p:nvSpPr>
        <p:spPr>
          <a:xfrm>
            <a:off x="7346593" y="1805513"/>
            <a:ext cx="1821370" cy="430887"/>
          </a:xfrm>
          <a:prstGeom prst="rect">
            <a:avLst/>
          </a:prstGeom>
          <a:noFill/>
        </p:spPr>
        <p:txBody>
          <a:bodyPr wrap="none" rtlCol="0">
            <a:spAutoFit/>
          </a:bodyPr>
          <a:lstStyle/>
          <a:p>
            <a:r>
              <a:rPr lang="en-US" sz="2200" dirty="0">
                <a:latin typeface="Arial"/>
                <a:cs typeface="Arial"/>
              </a:rPr>
              <a:t>TNFα, 30min</a:t>
            </a:r>
          </a:p>
        </p:txBody>
      </p:sp>
      <p:sp>
        <p:nvSpPr>
          <p:cNvPr id="8" name="TextBox 7">
            <a:extLst>
              <a:ext uri="{FF2B5EF4-FFF2-40B4-BE49-F238E27FC236}">
                <a16:creationId xmlns:a16="http://schemas.microsoft.com/office/drawing/2014/main" id="{99588F7D-5831-084C-BA65-0A2A95F13E0E}"/>
              </a:ext>
            </a:extLst>
          </p:cNvPr>
          <p:cNvSpPr txBox="1"/>
          <p:nvPr/>
        </p:nvSpPr>
        <p:spPr>
          <a:xfrm>
            <a:off x="2184679" y="5814871"/>
            <a:ext cx="2036135" cy="769441"/>
          </a:xfrm>
          <a:prstGeom prst="rect">
            <a:avLst/>
          </a:prstGeom>
          <a:noFill/>
        </p:spPr>
        <p:txBody>
          <a:bodyPr wrap="none" rtlCol="0">
            <a:spAutoFit/>
          </a:bodyPr>
          <a:lstStyle/>
          <a:p>
            <a:r>
              <a:rPr lang="en-US" sz="2200" dirty="0">
                <a:latin typeface="Arial"/>
                <a:cs typeface="Arial"/>
              </a:rPr>
              <a:t>Color: </a:t>
            </a:r>
          </a:p>
          <a:p>
            <a:r>
              <a:rPr lang="en-US" sz="2200" dirty="0">
                <a:latin typeface="Arial"/>
                <a:cs typeface="Arial"/>
              </a:rPr>
              <a:t>Nuclear NF-kB</a:t>
            </a:r>
          </a:p>
        </p:txBody>
      </p:sp>
      <p:pic>
        <p:nvPicPr>
          <p:cNvPr id="9" name="Picture 8" descr="Screen Shot 2017-08-09 at 4.44.50 PM.png">
            <a:extLst>
              <a:ext uri="{FF2B5EF4-FFF2-40B4-BE49-F238E27FC236}">
                <a16:creationId xmlns:a16="http://schemas.microsoft.com/office/drawing/2014/main" id="{250B3B4B-425A-544D-AD05-ADDD582074B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220814" y="5876417"/>
            <a:ext cx="1220105" cy="801979"/>
          </a:xfrm>
          <a:prstGeom prst="rect">
            <a:avLst/>
          </a:prstGeom>
        </p:spPr>
      </p:pic>
      <p:sp>
        <p:nvSpPr>
          <p:cNvPr id="10" name="TextBox 9">
            <a:extLst>
              <a:ext uri="{FF2B5EF4-FFF2-40B4-BE49-F238E27FC236}">
                <a16:creationId xmlns:a16="http://schemas.microsoft.com/office/drawing/2014/main" id="{C2E684F8-7DB1-B242-900E-BFF40FDF355D}"/>
              </a:ext>
            </a:extLst>
          </p:cNvPr>
          <p:cNvSpPr txBox="1"/>
          <p:nvPr/>
        </p:nvSpPr>
        <p:spPr>
          <a:xfrm>
            <a:off x="6458986" y="5814870"/>
            <a:ext cx="2036135" cy="769441"/>
          </a:xfrm>
          <a:prstGeom prst="rect">
            <a:avLst/>
          </a:prstGeom>
          <a:noFill/>
        </p:spPr>
        <p:txBody>
          <a:bodyPr wrap="none" rtlCol="0">
            <a:spAutoFit/>
          </a:bodyPr>
          <a:lstStyle/>
          <a:p>
            <a:r>
              <a:rPr lang="en-US" sz="2200" dirty="0">
                <a:latin typeface="Arial"/>
                <a:cs typeface="Arial"/>
              </a:rPr>
              <a:t>Color: </a:t>
            </a:r>
          </a:p>
          <a:p>
            <a:r>
              <a:rPr lang="en-US" sz="2200" dirty="0">
                <a:latin typeface="Arial"/>
                <a:cs typeface="Arial"/>
              </a:rPr>
              <a:t>Nuclear NF-kB</a:t>
            </a:r>
          </a:p>
        </p:txBody>
      </p:sp>
      <p:pic>
        <p:nvPicPr>
          <p:cNvPr id="11" name="Picture 10" descr="Screen Shot 2017-08-09 at 4.44.50 PM.png">
            <a:extLst>
              <a:ext uri="{FF2B5EF4-FFF2-40B4-BE49-F238E27FC236}">
                <a16:creationId xmlns:a16="http://schemas.microsoft.com/office/drawing/2014/main" id="{491DF8A0-36C0-4847-BE2C-1F9B11B3251C}"/>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557910" y="5846259"/>
            <a:ext cx="1220105" cy="801979"/>
          </a:xfrm>
          <a:prstGeom prst="rect">
            <a:avLst/>
          </a:prstGeom>
        </p:spPr>
      </p:pic>
    </p:spTree>
    <p:extLst>
      <p:ext uri="{BB962C8B-B14F-4D97-AF65-F5344CB8AC3E}">
        <p14:creationId xmlns:p14="http://schemas.microsoft.com/office/powerpoint/2010/main" val="342789696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FD041-CA08-F043-923A-A7E01AC44187}"/>
              </a:ext>
            </a:extLst>
          </p:cNvPr>
          <p:cNvSpPr>
            <a:spLocks noGrp="1"/>
          </p:cNvSpPr>
          <p:nvPr>
            <p:ph type="title"/>
          </p:nvPr>
        </p:nvSpPr>
        <p:spPr>
          <a:xfrm>
            <a:off x="838200" y="0"/>
            <a:ext cx="10515600" cy="1325563"/>
          </a:xfrm>
        </p:spPr>
        <p:txBody>
          <a:bodyPr/>
          <a:lstStyle/>
          <a:p>
            <a:r>
              <a:rPr lang="en-US" dirty="0"/>
              <a:t>That I solved by developing some software </a:t>
            </a:r>
          </a:p>
        </p:txBody>
      </p:sp>
      <p:pic>
        <p:nvPicPr>
          <p:cNvPr id="4" name="Picture 3" descr="Screen Shot 2017-07-25 at 2.00.12 PM.png">
            <a:extLst>
              <a:ext uri="{FF2B5EF4-FFF2-40B4-BE49-F238E27FC236}">
                <a16:creationId xmlns:a16="http://schemas.microsoft.com/office/drawing/2014/main" id="{0D912FF1-7040-7C49-B975-33F0E4B3375D}"/>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b="51365"/>
          <a:stretch/>
        </p:blipFill>
        <p:spPr>
          <a:xfrm>
            <a:off x="0" y="1688357"/>
            <a:ext cx="9144000" cy="2235793"/>
          </a:xfrm>
          <a:prstGeom prst="rect">
            <a:avLst/>
          </a:prstGeom>
          <a:ln>
            <a:solidFill>
              <a:srgbClr val="F3A447"/>
            </a:solidFill>
          </a:ln>
          <a:effectLst>
            <a:glow rad="63500">
              <a:schemeClr val="bg1">
                <a:alpha val="40000"/>
              </a:schemeClr>
            </a:glow>
            <a:softEdge rad="31750"/>
          </a:effectLst>
        </p:spPr>
      </p:pic>
      <p:pic>
        <p:nvPicPr>
          <p:cNvPr id="5" name="Picture 4" descr="Screen Shot 2017-08-13 at 11.31.17 AM.png">
            <a:extLst>
              <a:ext uri="{FF2B5EF4-FFF2-40B4-BE49-F238E27FC236}">
                <a16:creationId xmlns:a16="http://schemas.microsoft.com/office/drawing/2014/main" id="{081214B3-158D-D247-BB42-9AF6E3B32372}"/>
              </a:ext>
            </a:extLst>
          </p:cNvPr>
          <p:cNvPicPr>
            <a:picLocks noChangeAspect="1"/>
          </p:cNvPicPr>
          <p:nvPr/>
        </p:nvPicPr>
        <p:blipFill rotWithShape="1">
          <a:blip r:embed="rId3">
            <a:extLst>
              <a:ext uri="{28A0092B-C50C-407E-A947-70E740481C1C}">
                <a14:useLocalDpi xmlns:a14="http://schemas.microsoft.com/office/drawing/2010/main" val="0"/>
              </a:ext>
            </a:extLst>
          </a:blip>
          <a:srcRect t="49763"/>
          <a:stretch/>
        </p:blipFill>
        <p:spPr>
          <a:xfrm>
            <a:off x="0" y="4057830"/>
            <a:ext cx="9144000" cy="2470420"/>
          </a:xfrm>
          <a:prstGeom prst="rect">
            <a:avLst/>
          </a:prstGeom>
          <a:ln>
            <a:solidFill>
              <a:srgbClr val="F3A447"/>
            </a:solidFill>
          </a:ln>
          <a:effectLst>
            <a:glow rad="63500">
              <a:schemeClr val="bg1">
                <a:alpha val="40000"/>
              </a:schemeClr>
            </a:glow>
            <a:softEdge rad="38100"/>
          </a:effectLst>
        </p:spPr>
      </p:pic>
      <p:pic>
        <p:nvPicPr>
          <p:cNvPr id="6" name="Picture 5">
            <a:extLst>
              <a:ext uri="{FF2B5EF4-FFF2-40B4-BE49-F238E27FC236}">
                <a16:creationId xmlns:a16="http://schemas.microsoft.com/office/drawing/2014/main" id="{5A348578-AEC8-4C4E-9476-294E2B2071C8}"/>
              </a:ext>
            </a:extLst>
          </p:cNvPr>
          <p:cNvPicPr>
            <a:picLocks noChangeAspect="1"/>
          </p:cNvPicPr>
          <p:nvPr/>
        </p:nvPicPr>
        <p:blipFill>
          <a:blip r:embed="rId4"/>
          <a:stretch>
            <a:fillRect/>
          </a:stretch>
        </p:blipFill>
        <p:spPr>
          <a:xfrm>
            <a:off x="9220200" y="2975320"/>
            <a:ext cx="2873920" cy="2183741"/>
          </a:xfrm>
          <a:prstGeom prst="rect">
            <a:avLst/>
          </a:prstGeom>
          <a:ln>
            <a:solidFill>
              <a:schemeClr val="tx1"/>
            </a:solidFill>
          </a:ln>
        </p:spPr>
      </p:pic>
      <p:sp>
        <p:nvSpPr>
          <p:cNvPr id="7" name="TextBox 6">
            <a:extLst>
              <a:ext uri="{FF2B5EF4-FFF2-40B4-BE49-F238E27FC236}">
                <a16:creationId xmlns:a16="http://schemas.microsoft.com/office/drawing/2014/main" id="{861F9EFB-5288-3946-9C82-22CC3F29C4A2}"/>
              </a:ext>
            </a:extLst>
          </p:cNvPr>
          <p:cNvSpPr txBox="1"/>
          <p:nvPr/>
        </p:nvSpPr>
        <p:spPr>
          <a:xfrm>
            <a:off x="9682983" y="5293040"/>
            <a:ext cx="1948354" cy="646331"/>
          </a:xfrm>
          <a:prstGeom prst="rect">
            <a:avLst/>
          </a:prstGeom>
          <a:noFill/>
        </p:spPr>
        <p:txBody>
          <a:bodyPr wrap="none" rtlCol="0">
            <a:spAutoFit/>
          </a:bodyPr>
          <a:lstStyle/>
          <a:p>
            <a:r>
              <a:rPr lang="en-US" dirty="0"/>
              <a:t>Burns </a:t>
            </a:r>
            <a:r>
              <a:rPr lang="en-US" i="1" dirty="0"/>
              <a:t>et al, </a:t>
            </a:r>
            <a:r>
              <a:rPr lang="en-US" i="1" dirty="0" err="1"/>
              <a:t>BiorXiv</a:t>
            </a:r>
            <a:endParaRPr lang="en-US" i="1" dirty="0"/>
          </a:p>
          <a:p>
            <a:r>
              <a:rPr lang="en-US" dirty="0"/>
              <a:t>2018</a:t>
            </a:r>
          </a:p>
        </p:txBody>
      </p:sp>
    </p:spTree>
    <p:extLst>
      <p:ext uri="{BB962C8B-B14F-4D97-AF65-F5344CB8AC3E}">
        <p14:creationId xmlns:p14="http://schemas.microsoft.com/office/powerpoint/2010/main" val="150854860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96D06-241F-3143-BB68-91E03964FF95}"/>
              </a:ext>
            </a:extLst>
          </p:cNvPr>
          <p:cNvSpPr>
            <a:spLocks noGrp="1"/>
          </p:cNvSpPr>
          <p:nvPr>
            <p:ph type="title"/>
          </p:nvPr>
        </p:nvSpPr>
        <p:spPr>
          <a:xfrm>
            <a:off x="263236" y="-124691"/>
            <a:ext cx="11075324" cy="1325563"/>
          </a:xfrm>
        </p:spPr>
        <p:txBody>
          <a:bodyPr/>
          <a:lstStyle/>
          <a:p>
            <a:r>
              <a:rPr lang="en-US" dirty="0"/>
              <a:t>Part 1: Interrogating the fidelity of a t-SNE map</a:t>
            </a:r>
          </a:p>
        </p:txBody>
      </p:sp>
      <p:pic>
        <p:nvPicPr>
          <p:cNvPr id="4" name="Picture 3">
            <a:extLst>
              <a:ext uri="{FF2B5EF4-FFF2-40B4-BE49-F238E27FC236}">
                <a16:creationId xmlns:a16="http://schemas.microsoft.com/office/drawing/2014/main" id="{1A3E431B-B4D0-B54F-A3C9-4CECF88F53AB}"/>
              </a:ext>
            </a:extLst>
          </p:cNvPr>
          <p:cNvPicPr>
            <a:picLocks noChangeAspect="1"/>
          </p:cNvPicPr>
          <p:nvPr/>
        </p:nvPicPr>
        <p:blipFill>
          <a:blip r:embed="rId2"/>
          <a:stretch>
            <a:fillRect/>
          </a:stretch>
        </p:blipFill>
        <p:spPr>
          <a:xfrm>
            <a:off x="2873317" y="1083194"/>
            <a:ext cx="6043469" cy="5664358"/>
          </a:xfrm>
          <a:prstGeom prst="rect">
            <a:avLst/>
          </a:prstGeom>
        </p:spPr>
      </p:pic>
    </p:spTree>
    <p:extLst>
      <p:ext uri="{BB962C8B-B14F-4D97-AF65-F5344CB8AC3E}">
        <p14:creationId xmlns:p14="http://schemas.microsoft.com/office/powerpoint/2010/main" val="332398715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362B9-D7F9-0343-8779-3CAE4AEA531D}"/>
              </a:ext>
            </a:extLst>
          </p:cNvPr>
          <p:cNvSpPr>
            <a:spLocks noGrp="1"/>
          </p:cNvSpPr>
          <p:nvPr>
            <p:ph type="title"/>
          </p:nvPr>
        </p:nvSpPr>
        <p:spPr>
          <a:xfrm>
            <a:off x="0" y="0"/>
            <a:ext cx="12192000" cy="1325563"/>
          </a:xfrm>
        </p:spPr>
        <p:txBody>
          <a:bodyPr>
            <a:normAutofit/>
          </a:bodyPr>
          <a:lstStyle/>
          <a:p>
            <a:r>
              <a:rPr lang="en-US" dirty="0"/>
              <a:t>t-SNE makes large amounts of information human-palatable without too much human work</a:t>
            </a:r>
          </a:p>
        </p:txBody>
      </p:sp>
      <p:pic>
        <p:nvPicPr>
          <p:cNvPr id="4" name="Picture 3">
            <a:extLst>
              <a:ext uri="{FF2B5EF4-FFF2-40B4-BE49-F238E27FC236}">
                <a16:creationId xmlns:a16="http://schemas.microsoft.com/office/drawing/2014/main" id="{24A7169A-25BC-3E40-8FB7-0835B8F5EEB4}"/>
              </a:ext>
            </a:extLst>
          </p:cNvPr>
          <p:cNvPicPr>
            <a:picLocks noChangeAspect="1"/>
          </p:cNvPicPr>
          <p:nvPr/>
        </p:nvPicPr>
        <p:blipFill>
          <a:blip r:embed="rId3"/>
          <a:stretch>
            <a:fillRect/>
          </a:stretch>
        </p:blipFill>
        <p:spPr>
          <a:xfrm>
            <a:off x="8970860" y="2428062"/>
            <a:ext cx="3109640" cy="2864373"/>
          </a:xfrm>
          <a:prstGeom prst="rect">
            <a:avLst/>
          </a:prstGeom>
          <a:ln>
            <a:solidFill>
              <a:schemeClr val="tx1"/>
            </a:solidFill>
          </a:ln>
        </p:spPr>
      </p:pic>
      <p:pic>
        <p:nvPicPr>
          <p:cNvPr id="6" name="Picture 5">
            <a:extLst>
              <a:ext uri="{FF2B5EF4-FFF2-40B4-BE49-F238E27FC236}">
                <a16:creationId xmlns:a16="http://schemas.microsoft.com/office/drawing/2014/main" id="{6A33CC37-9A31-2D4B-AB50-F1D402FFB24B}"/>
              </a:ext>
            </a:extLst>
          </p:cNvPr>
          <p:cNvPicPr>
            <a:picLocks noChangeAspect="1"/>
          </p:cNvPicPr>
          <p:nvPr/>
        </p:nvPicPr>
        <p:blipFill>
          <a:blip r:embed="rId4"/>
          <a:stretch>
            <a:fillRect/>
          </a:stretch>
        </p:blipFill>
        <p:spPr>
          <a:xfrm>
            <a:off x="194293" y="4407768"/>
            <a:ext cx="6821211" cy="2004882"/>
          </a:xfrm>
          <a:prstGeom prst="rect">
            <a:avLst/>
          </a:prstGeom>
        </p:spPr>
      </p:pic>
      <p:pic>
        <p:nvPicPr>
          <p:cNvPr id="20" name="Picture 19">
            <a:extLst>
              <a:ext uri="{FF2B5EF4-FFF2-40B4-BE49-F238E27FC236}">
                <a16:creationId xmlns:a16="http://schemas.microsoft.com/office/drawing/2014/main" id="{EE8D27BC-4C3C-1445-BD2A-D3EF94D23BA1}"/>
              </a:ext>
            </a:extLst>
          </p:cNvPr>
          <p:cNvPicPr>
            <a:picLocks noChangeAspect="1"/>
          </p:cNvPicPr>
          <p:nvPr/>
        </p:nvPicPr>
        <p:blipFill>
          <a:blip r:embed="rId5"/>
          <a:stretch>
            <a:fillRect/>
          </a:stretch>
        </p:blipFill>
        <p:spPr>
          <a:xfrm>
            <a:off x="5621541" y="2872364"/>
            <a:ext cx="1394717" cy="1371600"/>
          </a:xfrm>
          <a:prstGeom prst="rect">
            <a:avLst/>
          </a:prstGeom>
        </p:spPr>
      </p:pic>
      <p:pic>
        <p:nvPicPr>
          <p:cNvPr id="22" name="Picture 21">
            <a:extLst>
              <a:ext uri="{FF2B5EF4-FFF2-40B4-BE49-F238E27FC236}">
                <a16:creationId xmlns:a16="http://schemas.microsoft.com/office/drawing/2014/main" id="{6C893C12-CC59-644A-BBC7-DA038A0607C3}"/>
              </a:ext>
            </a:extLst>
          </p:cNvPr>
          <p:cNvPicPr>
            <a:picLocks noChangeAspect="1"/>
          </p:cNvPicPr>
          <p:nvPr/>
        </p:nvPicPr>
        <p:blipFill>
          <a:blip r:embed="rId6"/>
          <a:stretch>
            <a:fillRect/>
          </a:stretch>
        </p:blipFill>
        <p:spPr>
          <a:xfrm>
            <a:off x="4287695" y="2858509"/>
            <a:ext cx="1356691" cy="1371600"/>
          </a:xfrm>
          <a:prstGeom prst="rect">
            <a:avLst/>
          </a:prstGeom>
        </p:spPr>
      </p:pic>
      <p:pic>
        <p:nvPicPr>
          <p:cNvPr id="24" name="Picture 23">
            <a:extLst>
              <a:ext uri="{FF2B5EF4-FFF2-40B4-BE49-F238E27FC236}">
                <a16:creationId xmlns:a16="http://schemas.microsoft.com/office/drawing/2014/main" id="{80FABD55-E4F4-1A45-8742-B3A2C05E0271}"/>
              </a:ext>
            </a:extLst>
          </p:cNvPr>
          <p:cNvPicPr>
            <a:picLocks noChangeAspect="1"/>
          </p:cNvPicPr>
          <p:nvPr/>
        </p:nvPicPr>
        <p:blipFill>
          <a:blip r:embed="rId7"/>
          <a:stretch>
            <a:fillRect/>
          </a:stretch>
        </p:blipFill>
        <p:spPr>
          <a:xfrm>
            <a:off x="2901140" y="2858509"/>
            <a:ext cx="1356360" cy="1371600"/>
          </a:xfrm>
          <a:prstGeom prst="rect">
            <a:avLst/>
          </a:prstGeom>
        </p:spPr>
      </p:pic>
      <p:pic>
        <p:nvPicPr>
          <p:cNvPr id="26" name="Picture 25">
            <a:extLst>
              <a:ext uri="{FF2B5EF4-FFF2-40B4-BE49-F238E27FC236}">
                <a16:creationId xmlns:a16="http://schemas.microsoft.com/office/drawing/2014/main" id="{D76CEF1A-3FFE-BC43-B82D-E01EDF5C7AF4}"/>
              </a:ext>
            </a:extLst>
          </p:cNvPr>
          <p:cNvPicPr>
            <a:picLocks noChangeAspect="1"/>
          </p:cNvPicPr>
          <p:nvPr/>
        </p:nvPicPr>
        <p:blipFill>
          <a:blip r:embed="rId8"/>
          <a:stretch>
            <a:fillRect/>
          </a:stretch>
        </p:blipFill>
        <p:spPr>
          <a:xfrm>
            <a:off x="1554484" y="2872364"/>
            <a:ext cx="1395113" cy="1371600"/>
          </a:xfrm>
          <a:prstGeom prst="rect">
            <a:avLst/>
          </a:prstGeom>
        </p:spPr>
      </p:pic>
      <p:pic>
        <p:nvPicPr>
          <p:cNvPr id="28" name="Picture 27">
            <a:extLst>
              <a:ext uri="{FF2B5EF4-FFF2-40B4-BE49-F238E27FC236}">
                <a16:creationId xmlns:a16="http://schemas.microsoft.com/office/drawing/2014/main" id="{CDFB5058-3009-894D-A682-D51101ABB628}"/>
              </a:ext>
            </a:extLst>
          </p:cNvPr>
          <p:cNvPicPr>
            <a:picLocks noChangeAspect="1"/>
          </p:cNvPicPr>
          <p:nvPr/>
        </p:nvPicPr>
        <p:blipFill>
          <a:blip r:embed="rId9"/>
          <a:stretch>
            <a:fillRect/>
          </a:stretch>
        </p:blipFill>
        <p:spPr>
          <a:xfrm>
            <a:off x="143872" y="2881271"/>
            <a:ext cx="1419170" cy="1371600"/>
          </a:xfrm>
          <a:prstGeom prst="rect">
            <a:avLst/>
          </a:prstGeom>
        </p:spPr>
      </p:pic>
      <p:pic>
        <p:nvPicPr>
          <p:cNvPr id="30" name="Picture 29">
            <a:extLst>
              <a:ext uri="{FF2B5EF4-FFF2-40B4-BE49-F238E27FC236}">
                <a16:creationId xmlns:a16="http://schemas.microsoft.com/office/drawing/2014/main" id="{3ED9BABE-77C8-A848-81D1-8831DFE40D7D}"/>
              </a:ext>
            </a:extLst>
          </p:cNvPr>
          <p:cNvPicPr>
            <a:picLocks noChangeAspect="1"/>
          </p:cNvPicPr>
          <p:nvPr/>
        </p:nvPicPr>
        <p:blipFill>
          <a:blip r:embed="rId10"/>
          <a:stretch>
            <a:fillRect/>
          </a:stretch>
        </p:blipFill>
        <p:spPr>
          <a:xfrm>
            <a:off x="4261321" y="1544787"/>
            <a:ext cx="1369436" cy="1316180"/>
          </a:xfrm>
          <a:prstGeom prst="rect">
            <a:avLst/>
          </a:prstGeom>
        </p:spPr>
      </p:pic>
      <p:pic>
        <p:nvPicPr>
          <p:cNvPr id="32" name="Picture 31">
            <a:extLst>
              <a:ext uri="{FF2B5EF4-FFF2-40B4-BE49-F238E27FC236}">
                <a16:creationId xmlns:a16="http://schemas.microsoft.com/office/drawing/2014/main" id="{DFFD36A9-4F6C-A748-A87D-950BAD49DFC7}"/>
              </a:ext>
            </a:extLst>
          </p:cNvPr>
          <p:cNvPicPr>
            <a:picLocks noChangeAspect="1"/>
          </p:cNvPicPr>
          <p:nvPr/>
        </p:nvPicPr>
        <p:blipFill>
          <a:blip r:embed="rId11"/>
          <a:stretch>
            <a:fillRect/>
          </a:stretch>
        </p:blipFill>
        <p:spPr>
          <a:xfrm>
            <a:off x="5689122" y="1517077"/>
            <a:ext cx="1326382" cy="1371600"/>
          </a:xfrm>
          <a:prstGeom prst="rect">
            <a:avLst/>
          </a:prstGeom>
        </p:spPr>
      </p:pic>
      <p:pic>
        <p:nvPicPr>
          <p:cNvPr id="34" name="Picture 33">
            <a:extLst>
              <a:ext uri="{FF2B5EF4-FFF2-40B4-BE49-F238E27FC236}">
                <a16:creationId xmlns:a16="http://schemas.microsoft.com/office/drawing/2014/main" id="{48E823C4-50B3-C042-B1B6-7FB32B7E302B}"/>
              </a:ext>
            </a:extLst>
          </p:cNvPr>
          <p:cNvPicPr>
            <a:picLocks noChangeAspect="1"/>
          </p:cNvPicPr>
          <p:nvPr/>
        </p:nvPicPr>
        <p:blipFill>
          <a:blip r:embed="rId12"/>
          <a:stretch>
            <a:fillRect/>
          </a:stretch>
        </p:blipFill>
        <p:spPr>
          <a:xfrm>
            <a:off x="2945432" y="1489367"/>
            <a:ext cx="1333919" cy="1371600"/>
          </a:xfrm>
          <a:prstGeom prst="rect">
            <a:avLst/>
          </a:prstGeom>
        </p:spPr>
      </p:pic>
      <p:pic>
        <p:nvPicPr>
          <p:cNvPr id="36" name="Picture 35">
            <a:extLst>
              <a:ext uri="{FF2B5EF4-FFF2-40B4-BE49-F238E27FC236}">
                <a16:creationId xmlns:a16="http://schemas.microsoft.com/office/drawing/2014/main" id="{D2332335-CA7F-6740-BD09-9C5FD327668C}"/>
              </a:ext>
            </a:extLst>
          </p:cNvPr>
          <p:cNvPicPr>
            <a:picLocks noChangeAspect="1"/>
          </p:cNvPicPr>
          <p:nvPr/>
        </p:nvPicPr>
        <p:blipFill>
          <a:blip r:embed="rId13"/>
          <a:stretch>
            <a:fillRect/>
          </a:stretch>
        </p:blipFill>
        <p:spPr>
          <a:xfrm>
            <a:off x="1573737" y="1503222"/>
            <a:ext cx="1394209" cy="1371600"/>
          </a:xfrm>
          <a:prstGeom prst="rect">
            <a:avLst/>
          </a:prstGeom>
        </p:spPr>
      </p:pic>
      <p:pic>
        <p:nvPicPr>
          <p:cNvPr id="38" name="Picture 37">
            <a:extLst>
              <a:ext uri="{FF2B5EF4-FFF2-40B4-BE49-F238E27FC236}">
                <a16:creationId xmlns:a16="http://schemas.microsoft.com/office/drawing/2014/main" id="{417DD1B0-2843-A043-BC99-28BD8FA26EC9}"/>
              </a:ext>
            </a:extLst>
          </p:cNvPr>
          <p:cNvPicPr>
            <a:picLocks noChangeAspect="1"/>
          </p:cNvPicPr>
          <p:nvPr/>
        </p:nvPicPr>
        <p:blipFill>
          <a:blip r:embed="rId14"/>
          <a:stretch>
            <a:fillRect/>
          </a:stretch>
        </p:blipFill>
        <p:spPr>
          <a:xfrm>
            <a:off x="194293" y="1517077"/>
            <a:ext cx="1387098" cy="1371600"/>
          </a:xfrm>
          <a:prstGeom prst="rect">
            <a:avLst/>
          </a:prstGeom>
        </p:spPr>
      </p:pic>
      <p:sp>
        <p:nvSpPr>
          <p:cNvPr id="39" name="Right Arrow 38">
            <a:extLst>
              <a:ext uri="{FF2B5EF4-FFF2-40B4-BE49-F238E27FC236}">
                <a16:creationId xmlns:a16="http://schemas.microsoft.com/office/drawing/2014/main" id="{018ACC76-9BB5-CE42-943D-75623242E3FC}"/>
              </a:ext>
            </a:extLst>
          </p:cNvPr>
          <p:cNvSpPr/>
          <p:nvPr/>
        </p:nvSpPr>
        <p:spPr>
          <a:xfrm>
            <a:off x="7432107" y="3745477"/>
            <a:ext cx="137187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A329D1C-0BE7-D245-965D-677265A57BFD}"/>
              </a:ext>
            </a:extLst>
          </p:cNvPr>
          <p:cNvSpPr txBox="1"/>
          <p:nvPr/>
        </p:nvSpPr>
        <p:spPr>
          <a:xfrm>
            <a:off x="7432107" y="3359643"/>
            <a:ext cx="1241943" cy="369332"/>
          </a:xfrm>
          <a:prstGeom prst="rect">
            <a:avLst/>
          </a:prstGeom>
          <a:noFill/>
        </p:spPr>
        <p:txBody>
          <a:bodyPr wrap="none" rtlCol="0">
            <a:spAutoFit/>
          </a:bodyPr>
          <a:lstStyle/>
          <a:p>
            <a:r>
              <a:rPr lang="en-US" dirty="0"/>
              <a:t>t-SNE(cells)</a:t>
            </a:r>
          </a:p>
        </p:txBody>
      </p:sp>
      <p:sp>
        <p:nvSpPr>
          <p:cNvPr id="41" name="TextBox 40">
            <a:extLst>
              <a:ext uri="{FF2B5EF4-FFF2-40B4-BE49-F238E27FC236}">
                <a16:creationId xmlns:a16="http://schemas.microsoft.com/office/drawing/2014/main" id="{5BBB9F72-0209-834F-90CF-42D37FBB63AA}"/>
              </a:ext>
            </a:extLst>
          </p:cNvPr>
          <p:cNvSpPr txBox="1"/>
          <p:nvPr/>
        </p:nvSpPr>
        <p:spPr>
          <a:xfrm>
            <a:off x="7912115" y="6219136"/>
            <a:ext cx="4168385" cy="430887"/>
          </a:xfrm>
          <a:prstGeom prst="rect">
            <a:avLst/>
          </a:prstGeom>
          <a:noFill/>
        </p:spPr>
        <p:txBody>
          <a:bodyPr wrap="none" rtlCol="0">
            <a:spAutoFit/>
          </a:bodyPr>
          <a:lstStyle/>
          <a:p>
            <a:r>
              <a:rPr lang="en-US" sz="2200" dirty="0"/>
              <a:t>Amir et al, </a:t>
            </a:r>
            <a:r>
              <a:rPr lang="en-US" sz="2200" i="1" dirty="0"/>
              <a:t>Nat Biotechnology</a:t>
            </a:r>
            <a:r>
              <a:rPr lang="en-US" sz="2200" dirty="0"/>
              <a:t> 2013</a:t>
            </a:r>
          </a:p>
        </p:txBody>
      </p:sp>
    </p:spTree>
    <p:extLst>
      <p:ext uri="{BB962C8B-B14F-4D97-AF65-F5344CB8AC3E}">
        <p14:creationId xmlns:p14="http://schemas.microsoft.com/office/powerpoint/2010/main" val="52971501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par>
                                <p:cTn id="46" presetID="10" presetClass="entr" presetSubtype="0" fill="hold"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325C-1BBC-0F42-B79E-1D73F768CD26}"/>
              </a:ext>
            </a:extLst>
          </p:cNvPr>
          <p:cNvSpPr>
            <a:spLocks noGrp="1"/>
          </p:cNvSpPr>
          <p:nvPr>
            <p:ph type="title"/>
          </p:nvPr>
        </p:nvSpPr>
        <p:spPr>
          <a:xfrm>
            <a:off x="838200" y="0"/>
            <a:ext cx="10515600" cy="1325563"/>
          </a:xfrm>
        </p:spPr>
        <p:txBody>
          <a:bodyPr/>
          <a:lstStyle/>
          <a:p>
            <a:r>
              <a:rPr lang="en-US" dirty="0" err="1"/>
              <a:t>viSNE</a:t>
            </a:r>
            <a:r>
              <a:rPr lang="en-US" dirty="0"/>
              <a:t>: the adaptation of t-SNE to </a:t>
            </a:r>
            <a:r>
              <a:rPr lang="en-US" dirty="0" err="1"/>
              <a:t>CyTOF</a:t>
            </a:r>
            <a:endParaRPr lang="en-US" dirty="0"/>
          </a:p>
        </p:txBody>
      </p:sp>
      <p:pic>
        <p:nvPicPr>
          <p:cNvPr id="5" name="Picture 4">
            <a:extLst>
              <a:ext uri="{FF2B5EF4-FFF2-40B4-BE49-F238E27FC236}">
                <a16:creationId xmlns:a16="http://schemas.microsoft.com/office/drawing/2014/main" id="{5ECEF110-8391-AA44-B3AD-4E75AE8D8FF3}"/>
              </a:ext>
            </a:extLst>
          </p:cNvPr>
          <p:cNvPicPr>
            <a:picLocks noChangeAspect="1"/>
          </p:cNvPicPr>
          <p:nvPr/>
        </p:nvPicPr>
        <p:blipFill>
          <a:blip r:embed="rId3"/>
          <a:stretch>
            <a:fillRect/>
          </a:stretch>
        </p:blipFill>
        <p:spPr>
          <a:xfrm>
            <a:off x="838200" y="1325563"/>
            <a:ext cx="6316890" cy="5072922"/>
          </a:xfrm>
          <a:prstGeom prst="rect">
            <a:avLst/>
          </a:prstGeom>
          <a:ln>
            <a:solidFill>
              <a:schemeClr val="tx1"/>
            </a:solidFill>
          </a:ln>
        </p:spPr>
      </p:pic>
      <p:pic>
        <p:nvPicPr>
          <p:cNvPr id="7" name="Picture 6">
            <a:extLst>
              <a:ext uri="{FF2B5EF4-FFF2-40B4-BE49-F238E27FC236}">
                <a16:creationId xmlns:a16="http://schemas.microsoft.com/office/drawing/2014/main" id="{6C9408A0-FB0A-D441-925B-6C6AD52E411A}"/>
              </a:ext>
            </a:extLst>
          </p:cNvPr>
          <p:cNvPicPr>
            <a:picLocks noChangeAspect="1"/>
          </p:cNvPicPr>
          <p:nvPr/>
        </p:nvPicPr>
        <p:blipFill>
          <a:blip r:embed="rId4"/>
          <a:stretch>
            <a:fillRect/>
          </a:stretch>
        </p:blipFill>
        <p:spPr>
          <a:xfrm>
            <a:off x="7490099" y="1325563"/>
            <a:ext cx="4060868" cy="5072922"/>
          </a:xfrm>
          <a:prstGeom prst="rect">
            <a:avLst/>
          </a:prstGeom>
          <a:ln>
            <a:solidFill>
              <a:schemeClr val="tx1"/>
            </a:solidFill>
          </a:ln>
        </p:spPr>
      </p:pic>
    </p:spTree>
    <p:extLst>
      <p:ext uri="{BB962C8B-B14F-4D97-AF65-F5344CB8AC3E}">
        <p14:creationId xmlns:p14="http://schemas.microsoft.com/office/powerpoint/2010/main" val="355073458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TotalTime>
  <Words>2193</Words>
  <Application>Microsoft Macintosh PowerPoint</Application>
  <PresentationFormat>Widescreen</PresentationFormat>
  <Paragraphs>281</Paragraphs>
  <Slides>40</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Neighborhood-based analysis of manifold embeddings and self-organizing maps</vt:lpstr>
      <vt:lpstr>Outline</vt:lpstr>
      <vt:lpstr>I am a classical biologist by training</vt:lpstr>
      <vt:lpstr>I am a classical biologist by training</vt:lpstr>
      <vt:lpstr>But I ran into a computational problem…</vt:lpstr>
      <vt:lpstr>That I solved by developing some software </vt:lpstr>
      <vt:lpstr>Part 1: Interrogating the fidelity of a t-SNE map</vt:lpstr>
      <vt:lpstr>t-SNE makes large amounts of information human-palatable without too much human work</vt:lpstr>
      <vt:lpstr>viSNE: the adaptation of t-SNE to CyTOF</vt:lpstr>
      <vt:lpstr>Two main uses of t-SNE</vt:lpstr>
      <vt:lpstr>Low-dimension fidelity has been only recently addressed for single cell data</vt:lpstr>
      <vt:lpstr>What is still needed from Low-D fidelity analysis</vt:lpstr>
      <vt:lpstr>KNN without manual gating to determine fidelity of lower dimensional embeddings</vt:lpstr>
      <vt:lpstr>A quick review: Principal Components Analysis (PCA) vs t-SNE</vt:lpstr>
      <vt:lpstr>t-SNE preserves local structure at the expense of global structure</vt:lpstr>
      <vt:lpstr>Does t-SNE preserve some regions better than others (should we gate the map?) </vt:lpstr>
      <vt:lpstr>People are already gating and clustering t-SNE maps! Is this ok??</vt:lpstr>
      <vt:lpstr>Method: color t-SNE map by KNN fidelity for a given set of values K</vt:lpstr>
      <vt:lpstr>Local t-SNE fidelity sets guidelines for t-SNE clustering and gating</vt:lpstr>
      <vt:lpstr>Future directions</vt:lpstr>
      <vt:lpstr>Part 2: Exploring the visual capabilities of large self-organizing maps</vt:lpstr>
      <vt:lpstr>U-Matrix visualizations reveal dataset complexity in a manner much different than t-SNE</vt:lpstr>
      <vt:lpstr>Hypothesis: there are regions of the self-organizing map that are not populated</vt:lpstr>
      <vt:lpstr>The majority of the SOM is populated with at least one cell</vt:lpstr>
      <vt:lpstr>Hypothesis: distinct regions of the SOM are defined by distinct markers</vt:lpstr>
      <vt:lpstr>Marker expression patterns are concordant with the U-Matrix</vt:lpstr>
      <vt:lpstr>SOM vs t-SNE: colors of marker expression</vt:lpstr>
      <vt:lpstr>Hypothesis: U-matrix patterns could be brought out by analyzing Chebyshev distance between nodes</vt:lpstr>
      <vt:lpstr>U-matrix visualization with alternate distance and neighbor aggregation functions</vt:lpstr>
      <vt:lpstr>Hypothesis: Meta-clustering will draw boundaries in concordance with the U-matrix</vt:lpstr>
      <vt:lpstr>Color of U-Matrix by identity of the meta-clusters</vt:lpstr>
      <vt:lpstr>Hypothesis: The Moore neighborhood distance averages provides similar information to the KNN distance averages </vt:lpstr>
      <vt:lpstr>U-Matrix versus KNN-density estimation for SOM</vt:lpstr>
      <vt:lpstr>Hypothesis: U-matrix positioning fidelity more closely approximates the manifold locally than t-SNE positioning</vt:lpstr>
      <vt:lpstr>U-matrix fidelity: detecting topology of the SOM</vt:lpstr>
      <vt:lpstr>Hypothesis: Emergent self-organizing map (more nodes than number of cells) will provide helpful visualization for users</vt:lpstr>
      <vt:lpstr>U-matrix and cell abundance profile of ESOM…still needs to be optimized</vt:lpstr>
      <vt:lpstr>2001: A Marker Space Odyssey</vt:lpstr>
      <vt:lpstr>Future directions</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Neighborhood-based analysis of manifold embeddings and self-organizing maps</dc:title>
  <dc:creator>Tyler Burns</dc:creator>
  <cp:lastModifiedBy>Tyler Burns</cp:lastModifiedBy>
  <cp:revision>156</cp:revision>
  <dcterms:created xsi:type="dcterms:W3CDTF">2018-06-25T08:26:01Z</dcterms:created>
  <dcterms:modified xsi:type="dcterms:W3CDTF">2018-06-25T20:14:20Z</dcterms:modified>
</cp:coreProperties>
</file>